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Default Extension="wmf" ContentType="image/x-wmf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2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s/slide26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theme/theme3.xml" ContentType="application/vnd.openxmlformats-officedocument.them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5"/>
  </p:notesMasterIdLst>
  <p:handoutMasterIdLst>
    <p:handoutMasterId r:id="rId276"/>
  </p:handoutMasterIdLst>
  <p:sldIdLst>
    <p:sldId id="256" r:id="rId2"/>
    <p:sldId id="526" r:id="rId3"/>
    <p:sldId id="527" r:id="rId4"/>
    <p:sldId id="528" r:id="rId5"/>
    <p:sldId id="258" r:id="rId6"/>
    <p:sldId id="259" r:id="rId7"/>
    <p:sldId id="261" r:id="rId8"/>
    <p:sldId id="260" r:id="rId9"/>
    <p:sldId id="262" r:id="rId10"/>
    <p:sldId id="265" r:id="rId11"/>
    <p:sldId id="264" r:id="rId12"/>
    <p:sldId id="266" r:id="rId13"/>
    <p:sldId id="268" r:id="rId14"/>
    <p:sldId id="269" r:id="rId15"/>
    <p:sldId id="361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3" r:id="rId47"/>
    <p:sldId id="304" r:id="rId48"/>
    <p:sldId id="305" r:id="rId49"/>
    <p:sldId id="300" r:id="rId50"/>
    <p:sldId id="301" r:id="rId51"/>
    <p:sldId id="302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4" r:id="rId60"/>
    <p:sldId id="313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62" r:id="rId71"/>
    <p:sldId id="363" r:id="rId72"/>
    <p:sldId id="364" r:id="rId73"/>
    <p:sldId id="324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7" r:id="rId82"/>
    <p:sldId id="338" r:id="rId83"/>
    <p:sldId id="336" r:id="rId84"/>
    <p:sldId id="333" r:id="rId85"/>
    <p:sldId id="334" r:id="rId86"/>
    <p:sldId id="335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8" r:id="rId105"/>
    <p:sldId id="359" r:id="rId106"/>
    <p:sldId id="356" r:id="rId107"/>
    <p:sldId id="357" r:id="rId108"/>
    <p:sldId id="360" r:id="rId109"/>
    <p:sldId id="367" r:id="rId110"/>
    <p:sldId id="365" r:id="rId111"/>
    <p:sldId id="366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89" r:id="rId143"/>
    <p:sldId id="399" r:id="rId144"/>
    <p:sldId id="400" r:id="rId145"/>
    <p:sldId id="401" r:id="rId146"/>
    <p:sldId id="529" r:id="rId147"/>
    <p:sldId id="530" r:id="rId148"/>
    <p:sldId id="531" r:id="rId149"/>
    <p:sldId id="532" r:id="rId150"/>
    <p:sldId id="534" r:id="rId151"/>
    <p:sldId id="535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1" r:id="rId161"/>
    <p:sldId id="412" r:id="rId162"/>
    <p:sldId id="410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1" r:id="rId181"/>
    <p:sldId id="430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6" r:id="rId195"/>
    <p:sldId id="447" r:id="rId196"/>
    <p:sldId id="448" r:id="rId197"/>
    <p:sldId id="536" r:id="rId198"/>
    <p:sldId id="450" r:id="rId199"/>
    <p:sldId id="449" r:id="rId200"/>
    <p:sldId id="452" r:id="rId201"/>
    <p:sldId id="453" r:id="rId202"/>
    <p:sldId id="444" r:id="rId203"/>
    <p:sldId id="445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7" r:id="rId217"/>
    <p:sldId id="468" r:id="rId218"/>
    <p:sldId id="466" r:id="rId219"/>
    <p:sldId id="469" r:id="rId220"/>
    <p:sldId id="470" r:id="rId221"/>
    <p:sldId id="471" r:id="rId222"/>
    <p:sldId id="472" r:id="rId223"/>
    <p:sldId id="474" r:id="rId224"/>
    <p:sldId id="475" r:id="rId225"/>
    <p:sldId id="476" r:id="rId226"/>
    <p:sldId id="473" r:id="rId227"/>
    <p:sldId id="477" r:id="rId228"/>
    <p:sldId id="478" r:id="rId229"/>
    <p:sldId id="480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  <p:sldId id="497" r:id="rId246"/>
    <p:sldId id="498" r:id="rId247"/>
    <p:sldId id="499" r:id="rId248"/>
    <p:sldId id="500" r:id="rId249"/>
    <p:sldId id="501" r:id="rId250"/>
    <p:sldId id="502" r:id="rId251"/>
    <p:sldId id="503" r:id="rId252"/>
    <p:sldId id="505" r:id="rId253"/>
    <p:sldId id="504" r:id="rId254"/>
    <p:sldId id="506" r:id="rId255"/>
    <p:sldId id="507" r:id="rId256"/>
    <p:sldId id="508" r:id="rId257"/>
    <p:sldId id="509" r:id="rId258"/>
    <p:sldId id="510" r:id="rId259"/>
    <p:sldId id="511" r:id="rId260"/>
    <p:sldId id="512" r:id="rId261"/>
    <p:sldId id="513" r:id="rId262"/>
    <p:sldId id="514" r:id="rId263"/>
    <p:sldId id="515" r:id="rId264"/>
    <p:sldId id="516" r:id="rId265"/>
    <p:sldId id="517" r:id="rId266"/>
    <p:sldId id="518" r:id="rId267"/>
    <p:sldId id="519" r:id="rId268"/>
    <p:sldId id="520" r:id="rId269"/>
    <p:sldId id="521" r:id="rId270"/>
    <p:sldId id="522" r:id="rId271"/>
    <p:sldId id="523" r:id="rId272"/>
    <p:sldId id="524" r:id="rId273"/>
    <p:sldId id="525" r:id="rId274"/>
  </p:sldIdLst>
  <p:sldSz cx="9144000" cy="6858000" type="screen4x3"/>
  <p:notesSz cx="10234613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90D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1398" autoAdjust="0"/>
  </p:normalViewPr>
  <p:slideViewPr>
    <p:cSldViewPr>
      <p:cViewPr>
        <p:scale>
          <a:sx n="75" d="100"/>
          <a:sy n="75" d="100"/>
        </p:scale>
        <p:origin x="294" y="6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tableStyles" Target="tableStyle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610" cy="354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6717" y="0"/>
            <a:ext cx="4435610" cy="354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2673-E2CF-4723-8A77-2EE0E6DF39F1}" type="datetimeFigureOut">
              <a:rPr lang="en-US" smtClean="0"/>
              <a:pPr/>
              <a:t>5/6/2013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635"/>
            <a:ext cx="4435610" cy="3547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6717" y="6746635"/>
            <a:ext cx="4435610" cy="3547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13013-AA33-4FBF-9742-5737EDDE003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610" cy="354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6717" y="0"/>
            <a:ext cx="4435610" cy="354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2E1C7-B09F-4DAB-8204-BC8AB70C3CFE}" type="datetimeFigureOut">
              <a:rPr lang="en-US" smtClean="0"/>
              <a:pPr/>
              <a:t>5/6/2013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3400"/>
            <a:ext cx="3551237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2547" y="3373317"/>
            <a:ext cx="8189520" cy="3195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635"/>
            <a:ext cx="4435610" cy="3547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6717" y="6746635"/>
            <a:ext cx="4435610" cy="3547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E7259-C1B2-49F2-BB6B-A410637BB0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E7259-C1B2-49F2-BB6B-A410637BB09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 24"/>
          <p:cNvSpPr>
            <a:spLocks/>
          </p:cNvSpPr>
          <p:nvPr/>
        </p:nvSpPr>
        <p:spPr bwMode="auto">
          <a:xfrm>
            <a:off x="22225" y="765175"/>
            <a:ext cx="2894013" cy="601821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4"/>
              <a:gd name="T1" fmla="*/ 0 h 21600"/>
              <a:gd name="T2" fmla="*/ 21584 w 21584"/>
              <a:gd name="T3" fmla="*/ 20757 h 21600"/>
              <a:gd name="T4" fmla="*/ 0 w 2158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4" h="21600" fill="none" extrusionOk="0">
                <a:moveTo>
                  <a:pt x="-1" y="0"/>
                </a:moveTo>
                <a:cubicBezTo>
                  <a:pt x="11601" y="0"/>
                  <a:pt x="21130" y="9164"/>
                  <a:pt x="21583" y="20757"/>
                </a:cubicBezTo>
              </a:path>
              <a:path w="21584" h="21600" stroke="0" extrusionOk="0">
                <a:moveTo>
                  <a:pt x="-1" y="0"/>
                </a:moveTo>
                <a:cubicBezTo>
                  <a:pt x="11601" y="0"/>
                  <a:pt x="21130" y="9164"/>
                  <a:pt x="21583" y="20757"/>
                </a:cubicBezTo>
                <a:lnTo>
                  <a:pt x="0" y="21600"/>
                </a:lnTo>
                <a:close/>
              </a:path>
            </a:pathLst>
          </a:custGeom>
          <a:gradFill rotWithShape="1">
            <a:gsLst>
              <a:gs pos="0">
                <a:srgbClr val="CCFE7A">
                  <a:gamma/>
                  <a:shade val="81961"/>
                  <a:invGamma/>
                </a:srgbClr>
              </a:gs>
              <a:gs pos="100000">
                <a:srgbClr val="CCFE7A">
                  <a:alpha val="0"/>
                </a:srgbClr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100" baseline="-25000">
              <a:latin typeface="Times New Roman" pitchFamily="18" charset="0"/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069975"/>
          </a:xfrm>
        </p:spPr>
        <p:txBody>
          <a:bodyPr/>
          <a:lstStyle>
            <a:lvl1pPr>
              <a:defRPr sz="2800">
                <a:solidFill>
                  <a:srgbClr val="CC33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352800"/>
            <a:ext cx="8229600" cy="1752600"/>
          </a:xfrm>
          <a:solidFill>
            <a:srgbClr val="CCFFFF"/>
          </a:solidFill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effectLst>
                  <a:outerShdw blurRad="38100" dist="38100" dir="2700000" algn="tl">
                    <a:srgbClr val="FFFFFF"/>
                  </a:outerShdw>
                </a:effectLst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rgbClr val="996633"/>
                </a:solidFill>
              </a:defRPr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685800" y="304800"/>
            <a:ext cx="79248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1600" b="1" smtClean="0"/>
              <a:t>TRƯỜNG </a:t>
            </a:r>
            <a:r>
              <a:rPr lang="fr-FR" sz="1600" b="1"/>
              <a:t>ĐẠI HỌC </a:t>
            </a:r>
            <a:r>
              <a:rPr lang="fr-FR" sz="1600" b="1" smtClean="0"/>
              <a:t>TRÀ</a:t>
            </a:r>
            <a:r>
              <a:rPr lang="fr-FR" sz="1600" b="1" baseline="0" smtClean="0"/>
              <a:t> VINH</a:t>
            </a:r>
            <a:endParaRPr lang="en-US" sz="1600"/>
          </a:p>
          <a:p>
            <a:pPr algn="ctr"/>
            <a:r>
              <a:rPr lang="fr-FR" sz="1800" b="1"/>
              <a:t>KHOA </a:t>
            </a:r>
            <a:r>
              <a:rPr lang="fr-FR" sz="1800" b="1" smtClean="0"/>
              <a:t>KỸ</a:t>
            </a:r>
            <a:r>
              <a:rPr lang="fr-FR" sz="1800" b="1" baseline="0" smtClean="0"/>
              <a:t> THUẬT VÀ CÔNG NGHỆ</a:t>
            </a:r>
          </a:p>
          <a:p>
            <a:pPr algn="ctr"/>
            <a:r>
              <a:rPr lang="fr-FR" sz="2000" b="1" baseline="0" smtClean="0"/>
              <a:t>BỘ MÔN CÔNG NGHỆ THÔNG TIN</a:t>
            </a:r>
            <a:endParaRPr lang="en-US" sz="2000" b="1"/>
          </a:p>
        </p:txBody>
      </p:sp>
      <p:pic>
        <p:nvPicPr>
          <p:cNvPr id="8" name="Picture 7" descr="1316147349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67200" y="1219200"/>
            <a:ext cx="685800" cy="838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133600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248400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191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066800"/>
            <a:ext cx="4191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0" y="609600"/>
            <a:ext cx="9144000" cy="4286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1FF0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100" baseline="-25000">
              <a:latin typeface="Times New Roman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324600"/>
            <a:ext cx="99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rgbClr val="000066"/>
                </a:solidFill>
              </a:defRPr>
            </a:lvl1pPr>
          </a:lstStyle>
          <a:p>
            <a:fld id="{57EDE318-07E0-4046-AA23-F573E49F796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1316147349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52400" y="152400"/>
            <a:ext cx="685800" cy="838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288925" indent="-288925" algn="l" rtl="0" eaLnBrk="1" fontAlgn="base" hangingPunct="1">
        <a:spcBef>
          <a:spcPct val="10000"/>
        </a:spcBef>
        <a:spcAft>
          <a:spcPct val="10000"/>
        </a:spcAft>
        <a:buClr>
          <a:schemeClr val="accent2"/>
        </a:buClr>
        <a:buSzPct val="75000"/>
        <a:buFont typeface="Wingdings" pitchFamily="2" charset="2"/>
        <a:buChar char="q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625475" indent="-222250" algn="l" rtl="0" eaLnBrk="1" fontAlgn="base" hangingPunct="1">
        <a:spcBef>
          <a:spcPct val="10000"/>
        </a:spcBef>
        <a:spcAft>
          <a:spcPct val="10000"/>
        </a:spcAft>
        <a:buClr>
          <a:srgbClr val="996633"/>
        </a:buClr>
        <a:buSzPct val="90000"/>
        <a:buFont typeface="Wingdings" pitchFamily="2" charset="2"/>
        <a:buChar char="z"/>
        <a:defRPr sz="2000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968375" indent="-228600" algn="l" rtl="0" eaLnBrk="1" fontAlgn="base" hangingPunct="1">
        <a:spcBef>
          <a:spcPct val="10000"/>
        </a:spcBef>
        <a:spcAft>
          <a:spcPct val="10000"/>
        </a:spcAft>
        <a:buClr>
          <a:srgbClr val="000066"/>
        </a:buClr>
        <a:buSzPct val="75000"/>
        <a:buFont typeface="Wingdings" pitchFamily="2" charset="2"/>
        <a:buChar char="m"/>
        <a:defRPr>
          <a:solidFill>
            <a:srgbClr val="0033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265238" indent="-182563" algn="l" rtl="0" eaLnBrk="1" fontAlgn="base" hangingPunct="1">
        <a:spcBef>
          <a:spcPct val="10000"/>
        </a:spcBef>
        <a:spcAft>
          <a:spcPct val="10000"/>
        </a:spcAft>
        <a:buChar char="–"/>
        <a:defRPr sz="16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1608138" indent="-228600" algn="l" rtl="0" eaLnBrk="1" fontAlgn="base" hangingPunct="1">
        <a:spcBef>
          <a:spcPct val="10000"/>
        </a:spcBef>
        <a:spcAft>
          <a:spcPct val="10000"/>
        </a:spcAft>
        <a:buClr>
          <a:schemeClr val="hlink"/>
        </a:buClr>
        <a:buFont typeface="Wingdings" pitchFamily="2" charset="2"/>
        <a:buChar char="§"/>
        <a:defRPr sz="1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065338" indent="-228600" algn="l" rtl="0" eaLnBrk="1" fontAlgn="base" hangingPunct="1">
        <a:spcBef>
          <a:spcPct val="10000"/>
        </a:spcBef>
        <a:spcAft>
          <a:spcPct val="10000"/>
        </a:spcAft>
        <a:buClr>
          <a:schemeClr val="hlink"/>
        </a:buClr>
        <a:buFont typeface="Wingdings" pitchFamily="2" charset="2"/>
        <a:buChar char="§"/>
        <a:defRPr sz="1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522538" indent="-228600" algn="l" rtl="0" eaLnBrk="1" fontAlgn="base" hangingPunct="1">
        <a:spcBef>
          <a:spcPct val="10000"/>
        </a:spcBef>
        <a:spcAft>
          <a:spcPct val="10000"/>
        </a:spcAft>
        <a:buClr>
          <a:schemeClr val="hlink"/>
        </a:buClr>
        <a:buFont typeface="Wingdings" pitchFamily="2" charset="2"/>
        <a:buChar char="§"/>
        <a:defRPr sz="1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2979738" indent="-228600" algn="l" rtl="0" eaLnBrk="1" fontAlgn="base" hangingPunct="1">
        <a:spcBef>
          <a:spcPct val="10000"/>
        </a:spcBef>
        <a:spcAft>
          <a:spcPct val="10000"/>
        </a:spcAft>
        <a:buClr>
          <a:schemeClr val="hlink"/>
        </a:buClr>
        <a:buFont typeface="Wingdings" pitchFamily="2" charset="2"/>
        <a:buChar char="§"/>
        <a:defRPr sz="1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436938" indent="-228600" algn="l" rtl="0" eaLnBrk="1" fontAlgn="base" hangingPunct="1">
        <a:spcBef>
          <a:spcPct val="10000"/>
        </a:spcBef>
        <a:spcAft>
          <a:spcPct val="10000"/>
        </a:spcAft>
        <a:buClr>
          <a:schemeClr val="hlink"/>
        </a:buClr>
        <a:buFont typeface="Wingdings" pitchFamily="2" charset="2"/>
        <a:buChar char="§"/>
        <a:defRPr sz="1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w3schools.com/html/tryit.asp?filename=tryhtml_iframe_target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hyperlink" Target="http://w3schools.com/js/tryit.asp?filename=tryjs_oper_incr2" TargetMode="External"/><Relationship Id="rId3" Type="http://schemas.openxmlformats.org/officeDocument/2006/relationships/hyperlink" Target="http://w3schools.com/js/tryit.asp?filename=tryjs_oper_sub" TargetMode="External"/><Relationship Id="rId7" Type="http://schemas.openxmlformats.org/officeDocument/2006/relationships/hyperlink" Target="http://w3schools.com/js/tryit.asp?filename=tryjs_oper_incr" TargetMode="External"/><Relationship Id="rId2" Type="http://schemas.openxmlformats.org/officeDocument/2006/relationships/hyperlink" Target="http://w3schools.com/js/tryit.asp?filename=tryjs_oper_ad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3schools.com/js/tryit.asp?filename=tryjs_oper_mod" TargetMode="External"/><Relationship Id="rId5" Type="http://schemas.openxmlformats.org/officeDocument/2006/relationships/hyperlink" Target="http://w3schools.com/js/tryit.asp?filename=tryjs_oper_div" TargetMode="External"/><Relationship Id="rId4" Type="http://schemas.openxmlformats.org/officeDocument/2006/relationships/hyperlink" Target="http://w3schools.com/js/tryit.asp?filename=tryjs_oper_mult" TargetMode="External"/><Relationship Id="rId9" Type="http://schemas.openxmlformats.org/officeDocument/2006/relationships/hyperlink" Target="http://w3schools.com/js/tryit.asp?filename=tryjs_oper_dec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js/tryit.asp?filename=tryjs_oper_plusequal" TargetMode="External"/><Relationship Id="rId7" Type="http://schemas.openxmlformats.org/officeDocument/2006/relationships/hyperlink" Target="http://w3schools.com/js/tryit.asp?filename=tryjs_oper_modequal" TargetMode="External"/><Relationship Id="rId2" Type="http://schemas.openxmlformats.org/officeDocument/2006/relationships/hyperlink" Target="http://w3schools.com/js/tryit.asp?filename=tryjs_oper_equ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3schools.com/js/tryit.asp?filename=tryjs_oper_divequal" TargetMode="External"/><Relationship Id="rId5" Type="http://schemas.openxmlformats.org/officeDocument/2006/relationships/hyperlink" Target="http://w3schools.com/js/tryit.asp?filename=tryjs_oper_multequal" TargetMode="External"/><Relationship Id="rId4" Type="http://schemas.openxmlformats.org/officeDocument/2006/relationships/hyperlink" Target="http://w3schools.com/js/tryit.asp?filename=tryjs_oper_minequal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hyperlink" Target="http://w3schools.com/js/tryit.asp?filename=tryjs_comparison7" TargetMode="External"/><Relationship Id="rId3" Type="http://schemas.openxmlformats.org/officeDocument/2006/relationships/hyperlink" Target="http://w3schools.com/js/tryit.asp?filename=tryjs_comparison2" TargetMode="External"/><Relationship Id="rId7" Type="http://schemas.openxmlformats.org/officeDocument/2006/relationships/hyperlink" Target="http://w3schools.com/js/tryit.asp?filename=tryjs_comparison6" TargetMode="External"/><Relationship Id="rId12" Type="http://schemas.openxmlformats.org/officeDocument/2006/relationships/hyperlink" Target="http://w3schools.com/js/tryit.asp?filename=tryjs_comparison11" TargetMode="External"/><Relationship Id="rId2" Type="http://schemas.openxmlformats.org/officeDocument/2006/relationships/hyperlink" Target="http://w3schools.com/js/tryit.asp?filename=tryjs_comparison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3schools.com/js/tryit.asp?filename=tryjs_comparison5" TargetMode="External"/><Relationship Id="rId11" Type="http://schemas.openxmlformats.org/officeDocument/2006/relationships/hyperlink" Target="http://w3schools.com/js/tryit.asp?filename=tryjs_comparison10" TargetMode="External"/><Relationship Id="rId5" Type="http://schemas.openxmlformats.org/officeDocument/2006/relationships/hyperlink" Target="http://w3schools.com/js/tryit.asp?filename=tryjs_comparison4" TargetMode="External"/><Relationship Id="rId10" Type="http://schemas.openxmlformats.org/officeDocument/2006/relationships/hyperlink" Target="http://w3schools.com/js/tryit.asp?filename=tryjs_comparison9" TargetMode="External"/><Relationship Id="rId4" Type="http://schemas.openxmlformats.org/officeDocument/2006/relationships/hyperlink" Target="http://w3schools.com/js/tryit.asp?filename=tryjs_comparison3" TargetMode="External"/><Relationship Id="rId9" Type="http://schemas.openxmlformats.org/officeDocument/2006/relationships/hyperlink" Target="http://w3schools.com/js/tryit.asp?filename=tryjs_comparison8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hp.net/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://php.net/manual/en/install.php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hyperlink" Target="http://w3schools.com/php/php_ref_mysqli.asp" TargetMode="Externa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3schools.com/tags/default.as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w3schools.com/tags/tag_style.asp" TargetMode="External"/><Relationship Id="rId3" Type="http://schemas.openxmlformats.org/officeDocument/2006/relationships/hyperlink" Target="http://w3schools.com/tags/tag_title.asp" TargetMode="External"/><Relationship Id="rId7" Type="http://schemas.openxmlformats.org/officeDocument/2006/relationships/hyperlink" Target="http://w3schools.com/tags/tag_script.asp" TargetMode="External"/><Relationship Id="rId2" Type="http://schemas.openxmlformats.org/officeDocument/2006/relationships/hyperlink" Target="http://w3schools.com/tags/tag_head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3schools.com/tags/tag_meta.asp" TargetMode="External"/><Relationship Id="rId5" Type="http://schemas.openxmlformats.org/officeDocument/2006/relationships/hyperlink" Target="http://w3schools.com/tags/tag_link.asp" TargetMode="External"/><Relationship Id="rId4" Type="http://schemas.openxmlformats.org/officeDocument/2006/relationships/hyperlink" Target="http://w3schools.com/tags/tag_base.asp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tags/tag_map.asp" TargetMode="External"/><Relationship Id="rId2" Type="http://schemas.openxmlformats.org/officeDocument/2006/relationships/hyperlink" Target="http://w3schools.com/tags/tag_img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3schools.com/tags/tag_area.asp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3schools.com/html/tryit.asp?filename=tryhtml_areamap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html/tryit.asp?filename=tryhtml_layout_tables" TargetMode="External"/><Relationship Id="rId2" Type="http://schemas.openxmlformats.org/officeDocument/2006/relationships/hyperlink" Target="http://w3schools.com/html/tryit.asp?filename=tryhtml_layout_div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smtClean="0">
                <a:latin typeface="Arial" pitchFamily="34" charset="0"/>
                <a:cs typeface="Arial" pitchFamily="34" charset="0"/>
              </a:rPr>
              <a:t>THIẾT KẾ &amp; LẬP TRÌNH WEB</a:t>
            </a:r>
            <a:endParaRPr lang="en-US" sz="40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5638800" cy="1371600"/>
          </a:xfrm>
        </p:spPr>
        <p:txBody>
          <a:bodyPr>
            <a:normAutofit fontScale="85000" lnSpcReduction="10000"/>
          </a:bodyPr>
          <a:lstStyle/>
          <a:p>
            <a:pPr algn="l">
              <a:tabLst>
                <a:tab pos="1254125" algn="l"/>
              </a:tabLst>
            </a:pPr>
            <a:r>
              <a:rPr lang="en-US" sz="2800" smtClean="0">
                <a:latin typeface="Arial" pitchFamily="34" charset="0"/>
                <a:cs typeface="Arial" pitchFamily="34" charset="0"/>
              </a:rPr>
              <a:t>GVHD: 	</a:t>
            </a:r>
            <a:r>
              <a:rPr lang="en-US" sz="2800" err="1" smtClean="0">
                <a:latin typeface="Arial" pitchFamily="34" charset="0"/>
                <a:cs typeface="Arial" pitchFamily="34" charset="0"/>
              </a:rPr>
              <a:t>Nguyễn</a:t>
            </a:r>
            <a:r>
              <a:rPr lang="en-US" sz="28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err="1" smtClean="0">
                <a:latin typeface="Arial" pitchFamily="34" charset="0"/>
                <a:cs typeface="Arial" pitchFamily="34" charset="0"/>
              </a:rPr>
              <a:t>Ngọc</a:t>
            </a:r>
            <a:r>
              <a:rPr lang="en-US" sz="28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err="1" smtClean="0">
                <a:latin typeface="Arial" pitchFamily="34" charset="0"/>
                <a:cs typeface="Arial" pitchFamily="34" charset="0"/>
              </a:rPr>
              <a:t>Đan</a:t>
            </a:r>
            <a:r>
              <a:rPr lang="en-US" sz="28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err="1" smtClean="0">
                <a:latin typeface="Arial" pitchFamily="34" charset="0"/>
                <a:cs typeface="Arial" pitchFamily="34" charset="0"/>
              </a:rPr>
              <a:t>Thanh</a:t>
            </a:r>
            <a:endParaRPr lang="en-US" sz="2800" smtClean="0">
              <a:latin typeface="Arial" pitchFamily="34" charset="0"/>
              <a:cs typeface="Arial" pitchFamily="34" charset="0"/>
            </a:endParaRPr>
          </a:p>
          <a:p>
            <a:pPr algn="l">
              <a:tabLst>
                <a:tab pos="1254125" algn="l"/>
              </a:tabLst>
            </a:pPr>
            <a:r>
              <a:rPr lang="en-US" sz="2800" err="1" smtClean="0">
                <a:latin typeface="Arial" pitchFamily="34" charset="0"/>
                <a:cs typeface="Arial" pitchFamily="34" charset="0"/>
              </a:rPr>
              <a:t>Liên</a:t>
            </a:r>
            <a:r>
              <a:rPr lang="en-US" sz="28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800" smtClean="0">
                <a:latin typeface="Arial" pitchFamily="34" charset="0"/>
                <a:cs typeface="Arial" pitchFamily="34" charset="0"/>
              </a:rPr>
              <a:t>:	ngocdanthanhdt@gmail.com</a:t>
            </a:r>
          </a:p>
          <a:p>
            <a:pPr algn="l">
              <a:tabLst>
                <a:tab pos="1254125" algn="l"/>
              </a:tabLst>
            </a:pPr>
            <a:r>
              <a:rPr lang="en-US" sz="2800" smtClean="0">
                <a:latin typeface="Arial" pitchFamily="34" charset="0"/>
                <a:cs typeface="Arial" pitchFamily="34" charset="0"/>
              </a:rPr>
              <a:t>	0916741252</a:t>
            </a:r>
            <a:endParaRPr lang="en-US" sz="2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CÁC THÀNH PHẦN CỦA 1 ỨNG DỤNG WEB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Các thẻ HTML</a:t>
            </a:r>
          </a:p>
          <a:p>
            <a:pPr lvl="1"/>
            <a:r>
              <a:rPr lang="en-US" smtClean="0"/>
              <a:t>Xây dựng cấu trúc chung của một trang web</a:t>
            </a:r>
          </a:p>
          <a:p>
            <a:r>
              <a:rPr lang="en-US" b="1" smtClean="0"/>
              <a:t>Đoạn mã Client Script</a:t>
            </a:r>
          </a:p>
          <a:p>
            <a:pPr lvl="1"/>
            <a:r>
              <a:rPr lang="en-US" smtClean="0"/>
              <a:t>JavaScript</a:t>
            </a:r>
          </a:p>
          <a:p>
            <a:pPr lvl="1"/>
            <a:r>
              <a:rPr lang="en-US" smtClean="0"/>
              <a:t>VBScript</a:t>
            </a:r>
          </a:p>
          <a:p>
            <a:r>
              <a:rPr lang="en-US" b="1" smtClean="0"/>
              <a:t>Đoạn mã Server Script</a:t>
            </a:r>
          </a:p>
          <a:p>
            <a:pPr lvl="1"/>
            <a:r>
              <a:rPr lang="en-US" smtClean="0"/>
              <a:t>PHP</a:t>
            </a:r>
          </a:p>
          <a:p>
            <a:pPr lvl="1"/>
            <a:r>
              <a:rPr lang="en-US" smtClean="0"/>
              <a:t>JSP</a:t>
            </a:r>
          </a:p>
          <a:p>
            <a:pPr lvl="1"/>
            <a:r>
              <a:rPr lang="en-US" smtClean="0"/>
              <a:t>ASP</a:t>
            </a:r>
          </a:p>
          <a:p>
            <a:r>
              <a:rPr lang="en-US" b="1" smtClean="0"/>
              <a:t>Trình chủ web – Web server</a:t>
            </a:r>
          </a:p>
          <a:p>
            <a:pPr lvl="1"/>
            <a:r>
              <a:rPr lang="en-US" smtClean="0"/>
              <a:t>IIS, Apache, …</a:t>
            </a:r>
          </a:p>
          <a:p>
            <a:r>
              <a:rPr lang="en-US" b="1" smtClean="0"/>
              <a:t>Hệ quản trị cơ sở dữ liệu</a:t>
            </a:r>
          </a:p>
          <a:p>
            <a:pPr lvl="1"/>
            <a:r>
              <a:rPr lang="en-US" smtClean="0"/>
              <a:t>MySQL, SQL Server,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Password Field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&lt;input type="password"&gt; defines a password field:</a:t>
            </a:r>
          </a:p>
          <a:p>
            <a:r>
              <a:rPr lang="en-US" smtClean="0"/>
              <a:t>&lt;form&gt;</a:t>
            </a:r>
            <a:br>
              <a:rPr lang="en-US" smtClean="0"/>
            </a:br>
            <a:r>
              <a:rPr lang="en-US" smtClean="0"/>
              <a:t>Password: &lt;input type="password" name="</a:t>
            </a:r>
            <a:r>
              <a:rPr lang="en-US" err="1" smtClean="0"/>
              <a:t>pwd</a:t>
            </a:r>
            <a:r>
              <a:rPr lang="en-US" smtClean="0"/>
              <a:t>"&gt;</a:t>
            </a:r>
            <a:br>
              <a:rPr lang="en-US" smtClean="0"/>
            </a:br>
            <a:r>
              <a:rPr lang="en-US" smtClean="0"/>
              <a:t>&lt;/form&gt;</a:t>
            </a:r>
          </a:p>
          <a:p>
            <a:pPr lvl="1"/>
            <a:r>
              <a:rPr lang="en-US" smtClean="0"/>
              <a:t>How the HTML code above looks in a browser:</a:t>
            </a:r>
          </a:p>
          <a:p>
            <a:pPr lvl="1">
              <a:buNone/>
            </a:pPr>
            <a:endParaRPr lang="en-US" smtClean="0"/>
          </a:p>
          <a:p>
            <a:pPr lvl="1">
              <a:buNone/>
            </a:pPr>
            <a:endParaRPr lang="en-US" smtClean="0"/>
          </a:p>
          <a:p>
            <a:pPr lvl="1">
              <a:buNone/>
            </a:pPr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b="1" smtClean="0"/>
              <a:t>Note:</a:t>
            </a:r>
            <a:r>
              <a:rPr lang="en-US" smtClean="0"/>
              <a:t> The characters in a password field are masked (shown as asterisks or circles).</a:t>
            </a:r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6984" t="68750" r="60761" b="25000"/>
          <a:stretch>
            <a:fillRect/>
          </a:stretch>
        </p:blipFill>
        <p:spPr bwMode="auto">
          <a:xfrm>
            <a:off x="1219200" y="3200400"/>
            <a:ext cx="67564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Radio Buttons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&lt;input type="radio"&gt; defines a radio button. </a:t>
            </a:r>
          </a:p>
          <a:p>
            <a:pPr lvl="1"/>
            <a:r>
              <a:rPr lang="en-US" smtClean="0"/>
              <a:t>Radio buttons let a user select ONLY ONE of a limited number of choices</a:t>
            </a:r>
          </a:p>
          <a:p>
            <a:r>
              <a:rPr lang="en-US" smtClean="0"/>
              <a:t>&lt;form&gt;</a:t>
            </a:r>
            <a:br>
              <a:rPr lang="en-US" smtClean="0"/>
            </a:br>
            <a:r>
              <a:rPr lang="en-US" sz="2000" smtClean="0"/>
              <a:t>&lt;input type="radio" name=“rdGender" value="male"&gt;Male&lt;</a:t>
            </a:r>
            <a:r>
              <a:rPr lang="en-US" sz="2000" err="1" smtClean="0"/>
              <a:t>br</a:t>
            </a:r>
            <a:r>
              <a:rPr lang="en-US" sz="2000" smtClean="0"/>
              <a:t>&gt;</a:t>
            </a:r>
            <a:br>
              <a:rPr lang="en-US" sz="2000" smtClean="0"/>
            </a:br>
            <a:r>
              <a:rPr lang="en-US" sz="2000" smtClean="0"/>
              <a:t>&lt;input type="radio" name=" rdGender " value="female"&gt;Female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&lt;/form&gt;</a:t>
            </a:r>
          </a:p>
          <a:p>
            <a:pPr lvl="1"/>
            <a:r>
              <a:rPr lang="en-US" smtClean="0"/>
              <a:t>How the HTML code above looks in a browser: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>
              <a:buNone/>
            </a:pPr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21083" t="66667" r="64861" b="27083"/>
          <a:stretch>
            <a:fillRect/>
          </a:stretch>
        </p:blipFill>
        <p:spPr bwMode="auto">
          <a:xfrm>
            <a:off x="2286000" y="4648200"/>
            <a:ext cx="472440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Checkboxes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&lt;input type="checkbox"&gt; defines a checkbox. </a:t>
            </a:r>
          </a:p>
          <a:p>
            <a:pPr lvl="1"/>
            <a:r>
              <a:rPr lang="en-US" smtClean="0"/>
              <a:t>Checkboxes let a user select ZERO or MORE options of a limited number of choices.</a:t>
            </a:r>
          </a:p>
          <a:p>
            <a:r>
              <a:rPr lang="en-US" smtClean="0"/>
              <a:t>&lt;form&gt;</a:t>
            </a:r>
            <a:br>
              <a:rPr lang="en-US" smtClean="0"/>
            </a:br>
            <a:r>
              <a:rPr lang="en-US" smtClean="0"/>
              <a:t>&lt;input type="checkbox" name="vehicle" value="Bike"&gt;I have a bike&lt;</a:t>
            </a:r>
            <a:r>
              <a:rPr lang="en-US" err="1" smtClean="0"/>
              <a:t>br</a:t>
            </a:r>
            <a:r>
              <a:rPr lang="en-US" smtClean="0"/>
              <a:t>&gt;</a:t>
            </a:r>
            <a:br>
              <a:rPr lang="en-US" smtClean="0"/>
            </a:br>
            <a:r>
              <a:rPr lang="en-US" smtClean="0"/>
              <a:t>&lt;input type="checkbox" name="vehicle" value="Car"&gt;I have a car </a:t>
            </a:r>
            <a:br>
              <a:rPr lang="en-US" smtClean="0"/>
            </a:br>
            <a:r>
              <a:rPr lang="en-US" smtClean="0"/>
              <a:t>&lt;/form&gt;</a:t>
            </a:r>
          </a:p>
          <a:p>
            <a:pPr lvl="1"/>
            <a:r>
              <a:rPr lang="en-US" smtClean="0"/>
              <a:t>How the HTML code above looks in a browser:</a:t>
            </a:r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20498" t="63542" r="66618" b="29166"/>
          <a:stretch>
            <a:fillRect/>
          </a:stretch>
        </p:blipFill>
        <p:spPr bwMode="auto">
          <a:xfrm>
            <a:off x="2514600" y="4953000"/>
            <a:ext cx="3962400" cy="1260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Submit Button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&lt;input type="submit"&gt; defines a submit button.</a:t>
            </a:r>
          </a:p>
          <a:p>
            <a:pPr lvl="1"/>
            <a:r>
              <a:rPr lang="en-US" smtClean="0"/>
              <a:t>A submit button is used to send form data to a server. The data is sent to the page specified in the form's action attribute. The file defined in the action attribute usually does something with the received input</a:t>
            </a:r>
          </a:p>
          <a:p>
            <a:r>
              <a:rPr lang="en-US" smtClean="0"/>
              <a:t>&lt;form name="input" action="html_form_action.asp" method="get"&gt;</a:t>
            </a:r>
            <a:br>
              <a:rPr lang="en-US" smtClean="0"/>
            </a:br>
            <a:r>
              <a:rPr lang="en-US" smtClean="0"/>
              <a:t>Username: &lt;input type="text" name="user"&gt;</a:t>
            </a:r>
            <a:br>
              <a:rPr lang="en-US" smtClean="0"/>
            </a:br>
            <a:r>
              <a:rPr lang="en-US" smtClean="0"/>
              <a:t>&lt;input type="submit" value="Submit"&gt;</a:t>
            </a:r>
            <a:br>
              <a:rPr lang="en-US" smtClean="0"/>
            </a:br>
            <a:r>
              <a:rPr lang="en-US" smtClean="0"/>
              <a:t>&lt;/form&gt;</a:t>
            </a:r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16984" t="41667" r="56076" b="53125"/>
          <a:stretch>
            <a:fillRect/>
          </a:stretch>
        </p:blipFill>
        <p:spPr bwMode="auto">
          <a:xfrm>
            <a:off x="1066800" y="4953000"/>
            <a:ext cx="7162800" cy="77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create a simple drop-down list.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Using “select” Tag</a:t>
            </a:r>
          </a:p>
          <a:p>
            <a:pPr lvl="1"/>
            <a:r>
              <a:rPr lang="en-US" smtClean="0"/>
              <a:t>&lt;form action=""&gt;</a:t>
            </a:r>
          </a:p>
          <a:p>
            <a:pPr>
              <a:buNone/>
            </a:pPr>
            <a:r>
              <a:rPr lang="en-US" smtClean="0"/>
              <a:t>		</a:t>
            </a:r>
            <a:r>
              <a:rPr lang="en-US" sz="2000" smtClean="0">
                <a:solidFill>
                  <a:srgbClr val="000066"/>
                </a:solidFill>
              </a:rPr>
              <a:t>&lt;select name="cars"&gt;</a:t>
            </a:r>
          </a:p>
          <a:p>
            <a:pPr>
              <a:buNone/>
            </a:pPr>
            <a:r>
              <a:rPr lang="en-US" sz="2000" smtClean="0">
                <a:solidFill>
                  <a:srgbClr val="000066"/>
                </a:solidFill>
              </a:rPr>
              <a:t>		&lt;option value="</a:t>
            </a:r>
            <a:r>
              <a:rPr lang="en-US" sz="2000" err="1" smtClean="0">
                <a:solidFill>
                  <a:srgbClr val="000066"/>
                </a:solidFill>
              </a:rPr>
              <a:t>volvo</a:t>
            </a:r>
            <a:r>
              <a:rPr lang="en-US" sz="2000" smtClean="0">
                <a:solidFill>
                  <a:srgbClr val="000066"/>
                </a:solidFill>
              </a:rPr>
              <a:t>"&gt;Volvo&lt;/option&gt;</a:t>
            </a:r>
          </a:p>
          <a:p>
            <a:pPr>
              <a:buNone/>
            </a:pPr>
            <a:r>
              <a:rPr lang="en-US" sz="2000" smtClean="0">
                <a:solidFill>
                  <a:srgbClr val="000066"/>
                </a:solidFill>
              </a:rPr>
              <a:t>		&lt;option value="</a:t>
            </a:r>
            <a:r>
              <a:rPr lang="en-US" sz="2000" err="1" smtClean="0">
                <a:solidFill>
                  <a:srgbClr val="000066"/>
                </a:solidFill>
              </a:rPr>
              <a:t>saab</a:t>
            </a:r>
            <a:r>
              <a:rPr lang="en-US" sz="2000" smtClean="0">
                <a:solidFill>
                  <a:srgbClr val="000066"/>
                </a:solidFill>
              </a:rPr>
              <a:t>"&gt;Saab&lt;/option&gt;</a:t>
            </a:r>
          </a:p>
          <a:p>
            <a:pPr>
              <a:buNone/>
            </a:pPr>
            <a:r>
              <a:rPr lang="en-US" sz="2000" smtClean="0">
                <a:solidFill>
                  <a:srgbClr val="000066"/>
                </a:solidFill>
              </a:rPr>
              <a:t>		&lt;option value="fiat"&gt;Fiat&lt;/option&gt;</a:t>
            </a:r>
          </a:p>
          <a:p>
            <a:pPr>
              <a:buNone/>
            </a:pPr>
            <a:r>
              <a:rPr lang="en-US" sz="2000" smtClean="0">
                <a:solidFill>
                  <a:srgbClr val="000066"/>
                </a:solidFill>
              </a:rPr>
              <a:t>		&lt;option value="</a:t>
            </a:r>
            <a:r>
              <a:rPr lang="en-US" sz="2000" err="1" smtClean="0">
                <a:solidFill>
                  <a:srgbClr val="000066"/>
                </a:solidFill>
              </a:rPr>
              <a:t>audi</a:t>
            </a:r>
            <a:r>
              <a:rPr lang="en-US" sz="2000" smtClean="0">
                <a:solidFill>
                  <a:srgbClr val="000066"/>
                </a:solidFill>
              </a:rPr>
              <a:t>"&gt;Audi&lt;/option&gt;</a:t>
            </a:r>
          </a:p>
          <a:p>
            <a:pPr>
              <a:buNone/>
            </a:pPr>
            <a:r>
              <a:rPr lang="en-US" sz="2000" smtClean="0">
                <a:solidFill>
                  <a:srgbClr val="000066"/>
                </a:solidFill>
              </a:rPr>
              <a:t>		&lt;/select&gt;</a:t>
            </a:r>
          </a:p>
          <a:p>
            <a:pPr marL="630238" indent="-509588">
              <a:buNone/>
            </a:pPr>
            <a:r>
              <a:rPr lang="en-US" sz="2000" smtClean="0">
                <a:solidFill>
                  <a:srgbClr val="000066"/>
                </a:solidFill>
              </a:rPr>
              <a:t>	&lt;/form&gt;</a:t>
            </a:r>
          </a:p>
          <a:p>
            <a:pPr lvl="1"/>
            <a:r>
              <a:rPr lang="en-US" smtClean="0"/>
              <a:t>How the HTML code above looks in a browser:</a:t>
            </a:r>
          </a:p>
          <a:p>
            <a:endParaRPr lang="en-US" smtClean="0"/>
          </a:p>
          <a:p>
            <a:endParaRPr lang="en-US" smtClean="0"/>
          </a:p>
          <a:p>
            <a:pPr lvl="1"/>
            <a:r>
              <a:rPr lang="en-US" smtClean="0"/>
              <a:t>Add attribute “selected” into “option” tag </a:t>
            </a:r>
            <a:r>
              <a:rPr lang="en-US" smtClean="0">
                <a:solidFill>
                  <a:srgbClr val="FF0000"/>
                </a:solidFill>
              </a:rPr>
              <a:t>to create a drop-down list with a pre-selected value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50595" t="35707" r="44047" b="50000"/>
          <a:stretch>
            <a:fillRect/>
          </a:stretch>
        </p:blipFill>
        <p:spPr bwMode="auto">
          <a:xfrm>
            <a:off x="6705600" y="3505200"/>
            <a:ext cx="1371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How to create a multi-line text input control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Using “</a:t>
            </a:r>
            <a:r>
              <a:rPr lang="en-US" b="1" err="1" smtClean="0"/>
              <a:t>textarea</a:t>
            </a:r>
            <a:r>
              <a:rPr lang="en-US" b="1" smtClean="0"/>
              <a:t>” Tag</a:t>
            </a:r>
          </a:p>
          <a:p>
            <a:pPr lvl="1"/>
            <a:r>
              <a:rPr lang="en-US" smtClean="0"/>
              <a:t>&lt;</a:t>
            </a:r>
            <a:r>
              <a:rPr lang="en-US" err="1" smtClean="0"/>
              <a:t>textarea</a:t>
            </a:r>
            <a:r>
              <a:rPr lang="en-US" smtClean="0"/>
              <a:t> rows="10" cols="30"&gt;</a:t>
            </a:r>
          </a:p>
          <a:p>
            <a:pPr lvl="2">
              <a:buNone/>
            </a:pPr>
            <a:r>
              <a:rPr lang="en-US" smtClean="0"/>
              <a:t>The cat was playing in the garden.</a:t>
            </a:r>
          </a:p>
          <a:p>
            <a:pPr lvl="1">
              <a:buNone/>
            </a:pPr>
            <a:r>
              <a:rPr lang="en-US" smtClean="0"/>
              <a:t>	&lt;/</a:t>
            </a:r>
            <a:r>
              <a:rPr lang="en-US" err="1" smtClean="0"/>
              <a:t>textarea</a:t>
            </a:r>
            <a:r>
              <a:rPr lang="en-US" smtClean="0"/>
              <a:t>&gt;</a:t>
            </a:r>
          </a:p>
          <a:p>
            <a:pPr marL="288925" lvl="1" indent="-288925">
              <a:buClr>
                <a:schemeClr val="accent2"/>
              </a:buClr>
              <a:buSzPct val="75000"/>
              <a:buFont typeface="Wingdings" pitchFamily="2" charset="2"/>
              <a:buChar char="q"/>
            </a:pPr>
            <a:r>
              <a:rPr lang="en-US" sz="2400" smtClean="0"/>
              <a:t>How the HTML code above looks in a browser:</a:t>
            </a:r>
          </a:p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l="50366" t="35417" r="25037" b="35416"/>
          <a:stretch>
            <a:fillRect/>
          </a:stretch>
        </p:blipFill>
        <p:spPr bwMode="auto">
          <a:xfrm>
            <a:off x="3810000" y="3048000"/>
            <a:ext cx="373380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 Examples</a:t>
            </a:r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50366" t="35417" r="2782" b="45833"/>
          <a:stretch>
            <a:fillRect/>
          </a:stretch>
        </p:blipFill>
        <p:spPr bwMode="auto">
          <a:xfrm>
            <a:off x="304800" y="2438400"/>
            <a:ext cx="8466667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 Examples</a:t>
            </a:r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50000" t="32292" r="16618" b="31250"/>
          <a:stretch>
            <a:fillRect/>
          </a:stretch>
        </p:blipFill>
        <p:spPr bwMode="auto">
          <a:xfrm>
            <a:off x="838200" y="1447800"/>
            <a:ext cx="7696200" cy="4725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</a:t>
            </a:r>
            <a:r>
              <a:rPr lang="en-US" err="1" smtClean="0"/>
              <a:t>Iframes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 </a:t>
            </a:r>
            <a:r>
              <a:rPr lang="en-US" err="1" smtClean="0"/>
              <a:t>iframe</a:t>
            </a:r>
            <a:r>
              <a:rPr lang="en-US" smtClean="0"/>
              <a:t> is used to display a web page within a web page.</a:t>
            </a:r>
          </a:p>
          <a:p>
            <a:r>
              <a:rPr lang="en-US" b="1" smtClean="0"/>
              <a:t>Syntax for adding an </a:t>
            </a:r>
            <a:r>
              <a:rPr lang="en-US" b="1" err="1" smtClean="0"/>
              <a:t>iframe</a:t>
            </a:r>
            <a:r>
              <a:rPr lang="en-US" b="1" smtClean="0"/>
              <a:t>:</a:t>
            </a:r>
          </a:p>
          <a:p>
            <a:pPr lvl="1"/>
            <a:r>
              <a:rPr lang="en-US" smtClean="0"/>
              <a:t>&lt;</a:t>
            </a:r>
            <a:r>
              <a:rPr lang="en-US" err="1" smtClean="0"/>
              <a:t>iframe</a:t>
            </a:r>
            <a:r>
              <a:rPr lang="en-US" smtClean="0"/>
              <a:t> </a:t>
            </a:r>
            <a:r>
              <a:rPr lang="en-US" err="1" smtClean="0"/>
              <a:t>src</a:t>
            </a:r>
            <a:r>
              <a:rPr lang="en-US" smtClean="0"/>
              <a:t>="</a:t>
            </a:r>
            <a:r>
              <a:rPr lang="en-US" i="1" smtClean="0"/>
              <a:t>URL</a:t>
            </a:r>
            <a:r>
              <a:rPr lang="en-US" smtClean="0"/>
              <a:t>"&gt;&lt;/</a:t>
            </a:r>
            <a:r>
              <a:rPr lang="en-US" err="1" smtClean="0"/>
              <a:t>iframe</a:t>
            </a:r>
            <a:r>
              <a:rPr lang="en-US" smtClean="0"/>
              <a:t>&gt;</a:t>
            </a:r>
          </a:p>
          <a:p>
            <a:r>
              <a:rPr lang="en-US" smtClean="0"/>
              <a:t>Attributes:</a:t>
            </a:r>
          </a:p>
          <a:p>
            <a:pPr lvl="1"/>
            <a:r>
              <a:rPr lang="en-US" smtClean="0"/>
              <a:t>width, height, </a:t>
            </a:r>
            <a:r>
              <a:rPr lang="en-US" err="1" smtClean="0"/>
              <a:t>frameborder</a:t>
            </a:r>
            <a:r>
              <a:rPr lang="en-US" smtClean="0"/>
              <a:t>, name</a:t>
            </a:r>
          </a:p>
          <a:p>
            <a:r>
              <a:rPr lang="en-US" smtClean="0"/>
              <a:t>Use </a:t>
            </a:r>
            <a:r>
              <a:rPr lang="en-US" err="1" smtClean="0"/>
              <a:t>iframe</a:t>
            </a:r>
            <a:r>
              <a:rPr lang="en-US" smtClean="0"/>
              <a:t> as a Target for a Link</a:t>
            </a:r>
          </a:p>
          <a:p>
            <a:pPr lvl="1"/>
            <a:r>
              <a:rPr lang="en-US" smtClean="0"/>
              <a:t>&lt;</a:t>
            </a:r>
            <a:r>
              <a:rPr lang="en-US" err="1" smtClean="0"/>
              <a:t>iframe</a:t>
            </a:r>
            <a:r>
              <a:rPr lang="en-US" smtClean="0"/>
              <a:t> </a:t>
            </a:r>
            <a:r>
              <a:rPr lang="en-US" err="1" smtClean="0"/>
              <a:t>src</a:t>
            </a:r>
            <a:r>
              <a:rPr lang="en-US" smtClean="0"/>
              <a:t>="demo_iframe.htm" name="</a:t>
            </a:r>
            <a:r>
              <a:rPr lang="en-US" err="1" smtClean="0"/>
              <a:t>iframe_a</a:t>
            </a:r>
            <a:r>
              <a:rPr lang="en-US" smtClean="0"/>
              <a:t>"&gt;&lt;/</a:t>
            </a:r>
            <a:r>
              <a:rPr lang="en-US" err="1" smtClean="0"/>
              <a:t>iframe</a:t>
            </a:r>
            <a:r>
              <a:rPr lang="en-US" smtClean="0"/>
              <a:t>&gt;</a:t>
            </a:r>
          </a:p>
          <a:p>
            <a:pPr lvl="2">
              <a:buNone/>
            </a:pPr>
            <a:r>
              <a:rPr lang="en-US" smtClean="0"/>
              <a:t>&lt;p&gt;</a:t>
            </a:r>
          </a:p>
          <a:p>
            <a:pPr lvl="3">
              <a:buNone/>
            </a:pPr>
            <a:r>
              <a:rPr lang="en-US" smtClean="0"/>
              <a:t>&lt;a </a:t>
            </a:r>
            <a:r>
              <a:rPr lang="en-US" err="1" smtClean="0"/>
              <a:t>href</a:t>
            </a:r>
            <a:r>
              <a:rPr lang="en-US" smtClean="0"/>
              <a:t>="http://www.w3schools.com" target="</a:t>
            </a:r>
            <a:r>
              <a:rPr lang="en-US" err="1" smtClean="0"/>
              <a:t>iframe_a</a:t>
            </a:r>
            <a:r>
              <a:rPr lang="en-US" smtClean="0"/>
              <a:t>"&gt; W3Schools.com</a:t>
            </a:r>
          </a:p>
          <a:p>
            <a:pPr lvl="3">
              <a:buNone/>
            </a:pPr>
            <a:r>
              <a:rPr lang="en-US" smtClean="0"/>
              <a:t>&lt;/a&gt;</a:t>
            </a:r>
          </a:p>
          <a:p>
            <a:pPr lvl="2">
              <a:buNone/>
            </a:pPr>
            <a:r>
              <a:rPr lang="en-US" smtClean="0"/>
              <a:t>&lt;/p&gt;</a:t>
            </a:r>
          </a:p>
          <a:p>
            <a:pPr lvl="2"/>
            <a:r>
              <a:rPr lang="en-US" smtClean="0">
                <a:hlinkClick r:id="rId2"/>
              </a:rPr>
              <a:t>http://w3schools.com/html/tryit.asp?filename=tryhtml_iframe_target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 HTML &amp; CSS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LOẠI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Ứng dụng web luôn tồn tại 2 loại: trang web tĩnh và động</a:t>
            </a:r>
          </a:p>
          <a:p>
            <a:r>
              <a:rPr lang="en-US" smtClean="0"/>
              <a:t>Trang web tĩnh</a:t>
            </a:r>
          </a:p>
          <a:p>
            <a:pPr lvl="1"/>
            <a:r>
              <a:rPr lang="en-US" smtClean="0"/>
              <a:t>Trang HTML không kết nối với cơ sỡ dữ liệu</a:t>
            </a:r>
          </a:p>
          <a:p>
            <a:r>
              <a:rPr lang="en-US" smtClean="0"/>
              <a:t>Trang web động</a:t>
            </a:r>
          </a:p>
          <a:p>
            <a:pPr lvl="1"/>
            <a:r>
              <a:rPr lang="en-US" smtClean="0"/>
              <a:t>Trang web có kết nối cơ sở dữ liệu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CLIENT CRIPT: JAVASCRIPT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JavaScript is the world's most popular programming language. </a:t>
            </a:r>
          </a:p>
          <a:p>
            <a:pPr lvl="1"/>
            <a:r>
              <a:rPr lang="en-US" smtClean="0"/>
              <a:t>It is the language for HTML and the web, for servers, PCs, laptops, tablets, smart phones, and more.</a:t>
            </a:r>
          </a:p>
          <a:p>
            <a:r>
              <a:rPr lang="en-US" smtClean="0"/>
              <a:t>JavaScript is a Scripting Language</a:t>
            </a:r>
          </a:p>
          <a:p>
            <a:pPr lvl="1"/>
            <a:r>
              <a:rPr lang="en-US" smtClean="0"/>
              <a:t>A scripting language is a lightweight programming language.</a:t>
            </a:r>
          </a:p>
          <a:p>
            <a:pPr lvl="1"/>
            <a:r>
              <a:rPr lang="en-US" smtClean="0"/>
              <a:t>JavaScript is programming code that can be inserted into HTML pages.</a:t>
            </a:r>
          </a:p>
          <a:p>
            <a:pPr lvl="1"/>
            <a:r>
              <a:rPr lang="en-US" smtClean="0"/>
              <a:t>JavaScript inserted into HTML pages, can be executed by all modern web browsers.</a:t>
            </a:r>
          </a:p>
          <a:p>
            <a:r>
              <a:rPr lang="en-US" smtClean="0"/>
              <a:t>JavaScript is easy to learn.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You Will Learn?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JavaScript: Writing Into HTML Output</a:t>
            </a:r>
          </a:p>
          <a:p>
            <a:r>
              <a:rPr lang="en-US" smtClean="0"/>
              <a:t>JavaScript: Reacting to Events</a:t>
            </a:r>
          </a:p>
          <a:p>
            <a:r>
              <a:rPr lang="en-US" smtClean="0"/>
              <a:t>JavaScript: Changing HTML Content</a:t>
            </a:r>
          </a:p>
          <a:p>
            <a:r>
              <a:rPr lang="en-US" smtClean="0"/>
              <a:t>JavaScript: Changing HTML Images</a:t>
            </a:r>
          </a:p>
          <a:p>
            <a:r>
              <a:rPr lang="en-US" smtClean="0"/>
              <a:t>JavaScript: Changing HTML Styles</a:t>
            </a:r>
          </a:p>
          <a:p>
            <a:r>
              <a:rPr lang="en-US" b="1" smtClean="0"/>
              <a:t>JavaScript: Validate Input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(1)</a:t>
            </a:r>
            <a:endParaRPr lang="en-US" sz="11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Into HTML Output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mtClean="0"/>
              <a:t>&lt;!DOCTYPE html&gt;</a:t>
            </a:r>
          </a:p>
          <a:p>
            <a:r>
              <a:rPr lang="en-US" sz="1800" smtClean="0"/>
              <a:t>&lt;html&gt;</a:t>
            </a:r>
          </a:p>
          <a:p>
            <a:r>
              <a:rPr lang="en-US" sz="1800" smtClean="0"/>
              <a:t>&lt;body&gt;</a:t>
            </a:r>
          </a:p>
          <a:p>
            <a:pPr lvl="1">
              <a:buNone/>
            </a:pPr>
            <a:r>
              <a:rPr lang="en-US" sz="1400" smtClean="0"/>
              <a:t>		&lt;p&gt;JavaScript can write directly into the HTML output stream:&lt;/p&gt;</a:t>
            </a:r>
          </a:p>
          <a:p>
            <a:pPr>
              <a:buNone/>
            </a:pPr>
            <a:r>
              <a:rPr lang="en-US" sz="1800" smtClean="0"/>
              <a:t>		&lt;script&gt;</a:t>
            </a:r>
          </a:p>
          <a:p>
            <a:pPr>
              <a:buNone/>
            </a:pPr>
            <a:r>
              <a:rPr lang="en-US" sz="1800" smtClean="0"/>
              <a:t>			</a:t>
            </a:r>
            <a:r>
              <a:rPr lang="en-US" sz="1800" err="1" smtClean="0"/>
              <a:t>document.write</a:t>
            </a:r>
            <a:r>
              <a:rPr lang="en-US" sz="1800" smtClean="0"/>
              <a:t>("&lt;h1&gt;This is a heading&lt;/h1&gt;");</a:t>
            </a:r>
          </a:p>
          <a:p>
            <a:pPr>
              <a:buNone/>
            </a:pPr>
            <a:r>
              <a:rPr lang="en-US" sz="1800" smtClean="0"/>
              <a:t>			</a:t>
            </a:r>
            <a:r>
              <a:rPr lang="en-US" sz="1800" err="1" smtClean="0"/>
              <a:t>document.write</a:t>
            </a:r>
            <a:r>
              <a:rPr lang="en-US" sz="1800" smtClean="0"/>
              <a:t>("&lt;p&gt;This is a paragraph.&lt;/p&gt;");</a:t>
            </a:r>
          </a:p>
          <a:p>
            <a:pPr>
              <a:buNone/>
            </a:pPr>
            <a:r>
              <a:rPr lang="en-US" sz="1800" smtClean="0"/>
              <a:t>		&lt;/script&gt;</a:t>
            </a:r>
          </a:p>
          <a:p>
            <a:pPr lvl="1">
              <a:buNone/>
            </a:pPr>
            <a:r>
              <a:rPr lang="en-US" sz="1400" smtClean="0"/>
              <a:t>		&lt;p&gt;</a:t>
            </a:r>
          </a:p>
          <a:p>
            <a:pPr lvl="2">
              <a:buNone/>
            </a:pPr>
            <a:r>
              <a:rPr lang="en-US" sz="1200" smtClean="0"/>
              <a:t>	You can only use &lt;strong&gt;</a:t>
            </a:r>
            <a:r>
              <a:rPr lang="en-US" sz="1200" err="1" smtClean="0"/>
              <a:t>document.write</a:t>
            </a:r>
            <a:r>
              <a:rPr lang="en-US" sz="1200" smtClean="0"/>
              <a:t>&lt;/strong&gt; in the HTML output.</a:t>
            </a:r>
          </a:p>
          <a:p>
            <a:pPr lvl="2">
              <a:buNone/>
            </a:pPr>
            <a:r>
              <a:rPr lang="en-US" sz="1200" smtClean="0"/>
              <a:t>	If you use it after the document has loaded (e.g. in a function), the whole document will be overwritten.</a:t>
            </a:r>
          </a:p>
          <a:p>
            <a:pPr lvl="1">
              <a:buNone/>
            </a:pPr>
            <a:r>
              <a:rPr lang="en-US" sz="1400" smtClean="0"/>
              <a:t>		&lt;/p&gt;</a:t>
            </a:r>
          </a:p>
          <a:p>
            <a:r>
              <a:rPr lang="en-US" sz="1800" smtClean="0"/>
              <a:t>&lt;/body&gt;</a:t>
            </a:r>
          </a:p>
          <a:p>
            <a:r>
              <a:rPr lang="en-US" sz="1800" smtClean="0"/>
              <a:t>&lt;/html&gt;</a:t>
            </a:r>
            <a:endParaRPr lang="en-US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Into HTML Output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50000" t="35707" r="3571" b="29355"/>
          <a:stretch>
            <a:fillRect/>
          </a:stretch>
        </p:blipFill>
        <p:spPr bwMode="auto">
          <a:xfrm>
            <a:off x="152400" y="1600200"/>
            <a:ext cx="8853055" cy="3745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Reacting to Events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&lt;!DOCTYPE html&gt;</a:t>
            </a:r>
          </a:p>
          <a:p>
            <a:r>
              <a:rPr lang="en-US" smtClean="0"/>
              <a:t>&lt;html&gt;</a:t>
            </a:r>
          </a:p>
          <a:p>
            <a:r>
              <a:rPr lang="en-US" smtClean="0"/>
              <a:t>&lt;body&gt;</a:t>
            </a:r>
          </a:p>
          <a:p>
            <a:pPr lvl="1">
              <a:buNone/>
            </a:pPr>
            <a:r>
              <a:rPr lang="en-US" smtClean="0"/>
              <a:t>&lt;h1&gt;My First JavaScript&lt;/h1&gt;</a:t>
            </a:r>
          </a:p>
          <a:p>
            <a:pPr lvl="1">
              <a:buNone/>
            </a:pPr>
            <a:r>
              <a:rPr lang="en-US" smtClean="0"/>
              <a:t>&lt;p&gt;</a:t>
            </a:r>
          </a:p>
          <a:p>
            <a:pPr lvl="2">
              <a:buNone/>
            </a:pPr>
            <a:r>
              <a:rPr lang="en-US" smtClean="0"/>
              <a:t>JavaScript can react to events. Like the click of a button:</a:t>
            </a:r>
          </a:p>
          <a:p>
            <a:pPr lvl="1">
              <a:buNone/>
            </a:pPr>
            <a:r>
              <a:rPr lang="en-US" smtClean="0"/>
              <a:t>&lt;/p&gt;</a:t>
            </a:r>
          </a:p>
          <a:p>
            <a:pPr>
              <a:buNone/>
            </a:pPr>
            <a:r>
              <a:rPr lang="en-US" smtClean="0"/>
              <a:t>	&lt;button type="button" </a:t>
            </a:r>
            <a:r>
              <a:rPr lang="en-US" err="1" smtClean="0"/>
              <a:t>onclick</a:t>
            </a:r>
            <a:r>
              <a:rPr lang="en-US" smtClean="0"/>
              <a:t>="alert('Welcome!')"&gt;</a:t>
            </a:r>
          </a:p>
          <a:p>
            <a:pPr>
              <a:buNone/>
            </a:pPr>
            <a:r>
              <a:rPr lang="en-US" smtClean="0"/>
              <a:t>		Click Me!</a:t>
            </a:r>
          </a:p>
          <a:p>
            <a:pPr>
              <a:buNone/>
            </a:pPr>
            <a:r>
              <a:rPr lang="en-US" smtClean="0"/>
              <a:t>	&lt;/button&gt;</a:t>
            </a:r>
          </a:p>
          <a:p>
            <a:r>
              <a:rPr lang="en-US" smtClean="0"/>
              <a:t>&lt;/body&gt;</a:t>
            </a:r>
          </a:p>
          <a:p>
            <a:r>
              <a:rPr lang="en-US" smtClean="0"/>
              <a:t>&lt;/html&gt;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Reacting to Events</a:t>
            </a:r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50000" t="37295" r="10714" b="24591"/>
          <a:stretch>
            <a:fillRect/>
          </a:stretch>
        </p:blipFill>
        <p:spPr bwMode="auto">
          <a:xfrm>
            <a:off x="1371600" y="1676400"/>
            <a:ext cx="6845300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Changing HTML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mtClean="0"/>
              <a:t>&lt;p id="demo"&gt;</a:t>
            </a:r>
          </a:p>
          <a:p>
            <a:pPr lvl="1">
              <a:buNone/>
            </a:pPr>
            <a:r>
              <a:rPr lang="en-US" smtClean="0"/>
              <a:t>JavaScript can change the content of an HTML element.</a:t>
            </a:r>
          </a:p>
          <a:p>
            <a:pPr>
              <a:buNone/>
            </a:pPr>
            <a:r>
              <a:rPr lang="en-US" smtClean="0"/>
              <a:t>&lt;/p&gt;</a:t>
            </a:r>
          </a:p>
          <a:p>
            <a:pPr>
              <a:buNone/>
            </a:pPr>
            <a:r>
              <a:rPr lang="en-US" smtClean="0"/>
              <a:t>&lt;script&gt;</a:t>
            </a:r>
          </a:p>
          <a:p>
            <a:pPr lvl="1">
              <a:buNone/>
            </a:pPr>
            <a:r>
              <a:rPr lang="en-US" smtClean="0"/>
              <a:t>function </a:t>
            </a:r>
            <a:r>
              <a:rPr lang="en-US" err="1" smtClean="0"/>
              <a:t>myFunction</a:t>
            </a:r>
            <a:r>
              <a:rPr lang="en-US" smtClean="0"/>
              <a:t>(){</a:t>
            </a:r>
          </a:p>
          <a:p>
            <a:pPr lvl="2"/>
            <a:r>
              <a:rPr lang="en-US" smtClean="0"/>
              <a:t>x=</a:t>
            </a:r>
            <a:r>
              <a:rPr lang="en-US" err="1" smtClean="0"/>
              <a:t>document.getElementById</a:t>
            </a:r>
            <a:r>
              <a:rPr lang="en-US" smtClean="0"/>
              <a:t>("demo");  // Find the element</a:t>
            </a:r>
          </a:p>
          <a:p>
            <a:pPr lvl="2"/>
            <a:r>
              <a:rPr lang="en-US" err="1" smtClean="0"/>
              <a:t>x.innerHTML</a:t>
            </a:r>
            <a:r>
              <a:rPr lang="en-US" smtClean="0"/>
              <a:t>="Hello JavaScript!";    // Change the content</a:t>
            </a:r>
          </a:p>
          <a:p>
            <a:pPr lvl="1">
              <a:buNone/>
            </a:pPr>
            <a:r>
              <a:rPr lang="en-US" smtClean="0"/>
              <a:t>}</a:t>
            </a:r>
          </a:p>
          <a:p>
            <a:pPr>
              <a:buNone/>
            </a:pPr>
            <a:r>
              <a:rPr lang="en-US" smtClean="0"/>
              <a:t>&lt;/script&gt;</a:t>
            </a:r>
          </a:p>
          <a:p>
            <a:pPr>
              <a:buNone/>
            </a:pPr>
            <a:r>
              <a:rPr lang="en-US" smtClean="0"/>
              <a:t>&lt;button type="button" </a:t>
            </a:r>
            <a:r>
              <a:rPr lang="en-US" err="1" smtClean="0"/>
              <a:t>onclick</a:t>
            </a:r>
            <a:r>
              <a:rPr lang="en-US" smtClean="0"/>
              <a:t>="</a:t>
            </a:r>
            <a:r>
              <a:rPr lang="en-US" err="1" smtClean="0"/>
              <a:t>myFunction</a:t>
            </a:r>
            <a:r>
              <a:rPr lang="en-US" smtClean="0"/>
              <a:t>()"&gt;</a:t>
            </a:r>
          </a:p>
          <a:p>
            <a:pPr lvl="1">
              <a:buNone/>
            </a:pPr>
            <a:r>
              <a:rPr lang="en-US" smtClean="0"/>
              <a:t>Click Me!</a:t>
            </a:r>
          </a:p>
          <a:p>
            <a:pPr>
              <a:buNone/>
            </a:pPr>
            <a:r>
              <a:rPr lang="en-US" smtClean="0"/>
              <a:t>&lt;/button&gt;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Changing HTML Content</a:t>
            </a:r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50000" t="24591" r="15825" b="51588"/>
          <a:stretch>
            <a:fillRect/>
          </a:stretch>
        </p:blipFill>
        <p:spPr bwMode="auto">
          <a:xfrm>
            <a:off x="1676400" y="1295400"/>
            <a:ext cx="56388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50000" t="26042" r="21889" b="52083"/>
          <a:stretch>
            <a:fillRect/>
          </a:stretch>
        </p:blipFill>
        <p:spPr bwMode="auto">
          <a:xfrm>
            <a:off x="2133600" y="4038600"/>
            <a:ext cx="4724400" cy="206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Changing HTML Images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smtClean="0"/>
              <a:t>&lt;script&gt;</a:t>
            </a:r>
          </a:p>
          <a:p>
            <a:pPr>
              <a:buNone/>
            </a:pPr>
            <a:r>
              <a:rPr lang="en-US" sz="2000" smtClean="0"/>
              <a:t>function </a:t>
            </a:r>
            <a:r>
              <a:rPr lang="en-US" sz="2000" err="1" smtClean="0"/>
              <a:t>changeImage</a:t>
            </a:r>
            <a:r>
              <a:rPr lang="en-US" sz="2000" smtClean="0"/>
              <a:t>(){</a:t>
            </a:r>
          </a:p>
          <a:p>
            <a:pPr lvl="1">
              <a:buNone/>
            </a:pPr>
            <a:r>
              <a:rPr lang="en-US" sz="1600" smtClean="0"/>
              <a:t>element=</a:t>
            </a:r>
            <a:r>
              <a:rPr lang="en-US" sz="1600" err="1" smtClean="0"/>
              <a:t>document.getElementById</a:t>
            </a:r>
            <a:r>
              <a:rPr lang="en-US" sz="1600" smtClean="0"/>
              <a:t>('</a:t>
            </a:r>
            <a:r>
              <a:rPr lang="en-US" sz="1600" err="1" smtClean="0"/>
              <a:t>myimage</a:t>
            </a:r>
            <a:r>
              <a:rPr lang="en-US" sz="1600" smtClean="0"/>
              <a:t>')</a:t>
            </a:r>
          </a:p>
          <a:p>
            <a:pPr lvl="1">
              <a:buNone/>
            </a:pPr>
            <a:r>
              <a:rPr lang="en-US" sz="1600" smtClean="0"/>
              <a:t>if (</a:t>
            </a:r>
            <a:r>
              <a:rPr lang="en-US" sz="1600" err="1" smtClean="0"/>
              <a:t>element.src.match</a:t>
            </a:r>
            <a:r>
              <a:rPr lang="en-US" sz="1600" smtClean="0"/>
              <a:t>("</a:t>
            </a:r>
            <a:r>
              <a:rPr lang="en-US" sz="1600" err="1" smtClean="0"/>
              <a:t>bulbon</a:t>
            </a:r>
            <a:r>
              <a:rPr lang="en-US" sz="1600" smtClean="0"/>
              <a:t>"))</a:t>
            </a:r>
          </a:p>
          <a:p>
            <a:pPr lvl="1">
              <a:buNone/>
            </a:pPr>
            <a:r>
              <a:rPr lang="en-US" sz="1600" smtClean="0"/>
              <a:t>{</a:t>
            </a:r>
          </a:p>
          <a:p>
            <a:pPr lvl="2">
              <a:buNone/>
            </a:pPr>
            <a:r>
              <a:rPr lang="en-US" sz="1400" smtClean="0"/>
              <a:t>element.src="pic_bulboff.gif";</a:t>
            </a:r>
          </a:p>
          <a:p>
            <a:pPr lvl="1">
              <a:buNone/>
            </a:pPr>
            <a:r>
              <a:rPr lang="en-US" sz="1600" smtClean="0"/>
              <a:t>}</a:t>
            </a:r>
          </a:p>
          <a:p>
            <a:pPr lvl="1">
              <a:buNone/>
            </a:pPr>
            <a:r>
              <a:rPr lang="en-US" sz="1600" smtClean="0"/>
              <a:t>else</a:t>
            </a:r>
          </a:p>
          <a:p>
            <a:pPr lvl="1">
              <a:buNone/>
            </a:pPr>
            <a:r>
              <a:rPr lang="en-US" sz="1600" smtClean="0"/>
              <a:t>{</a:t>
            </a:r>
          </a:p>
          <a:p>
            <a:pPr lvl="2">
              <a:buNone/>
            </a:pPr>
            <a:r>
              <a:rPr lang="en-US" sz="1400" smtClean="0"/>
              <a:t>element.src="pic_bulbon.gif";</a:t>
            </a:r>
          </a:p>
          <a:p>
            <a:pPr lvl="1">
              <a:buNone/>
            </a:pPr>
            <a:r>
              <a:rPr lang="en-US" sz="1600" smtClean="0"/>
              <a:t>}</a:t>
            </a:r>
          </a:p>
          <a:p>
            <a:pPr>
              <a:buNone/>
            </a:pPr>
            <a:r>
              <a:rPr lang="en-US" sz="2000" smtClean="0"/>
              <a:t>}</a:t>
            </a:r>
          </a:p>
          <a:p>
            <a:pPr>
              <a:buNone/>
            </a:pPr>
            <a:r>
              <a:rPr lang="en-US" sz="2000" smtClean="0"/>
              <a:t>&lt;/script&gt;</a:t>
            </a:r>
          </a:p>
          <a:p>
            <a:pPr>
              <a:buNone/>
            </a:pPr>
            <a:r>
              <a:rPr lang="en-US" sz="2000" smtClean="0"/>
              <a:t>&lt;</a:t>
            </a:r>
            <a:r>
              <a:rPr lang="en-US" sz="2000" err="1" smtClean="0"/>
              <a:t>img</a:t>
            </a:r>
            <a:r>
              <a:rPr lang="en-US" sz="2000" smtClean="0"/>
              <a:t> id="</a:t>
            </a:r>
            <a:r>
              <a:rPr lang="en-US" sz="2000" err="1" smtClean="0"/>
              <a:t>myimage</a:t>
            </a:r>
            <a:r>
              <a:rPr lang="en-US" sz="2000" smtClean="0"/>
              <a:t>" </a:t>
            </a:r>
            <a:r>
              <a:rPr lang="en-US" sz="2000" err="1" smtClean="0"/>
              <a:t>onclick</a:t>
            </a:r>
            <a:r>
              <a:rPr lang="en-US" sz="2000" smtClean="0"/>
              <a:t>="</a:t>
            </a:r>
            <a:r>
              <a:rPr lang="en-US" sz="2000" err="1" smtClean="0"/>
              <a:t>changeImage</a:t>
            </a:r>
            <a:r>
              <a:rPr lang="en-US" sz="2000" smtClean="0"/>
              <a:t>()” </a:t>
            </a:r>
            <a:r>
              <a:rPr lang="en-US" sz="2000" err="1" smtClean="0"/>
              <a:t>src</a:t>
            </a:r>
            <a:r>
              <a:rPr lang="en-US" sz="2000" smtClean="0"/>
              <a:t>="pic_bulboff.gif" …&gt;</a:t>
            </a:r>
          </a:p>
          <a:p>
            <a:pPr>
              <a:buNone/>
            </a:pPr>
            <a:r>
              <a:rPr lang="en-US" sz="2000" smtClean="0"/>
              <a:t>&lt;p&gt;Click the light bulb to turn on/off the light&lt;/p&gt;</a:t>
            </a:r>
          </a:p>
          <a:p>
            <a:endParaRPr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Changing HTML Images</a:t>
            </a:r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50000" t="23532" r="21428" b="35708"/>
          <a:stretch>
            <a:fillRect/>
          </a:stretch>
        </p:blipFill>
        <p:spPr bwMode="auto">
          <a:xfrm>
            <a:off x="228600" y="1448594"/>
            <a:ext cx="3886200" cy="3117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50000" t="23958" r="23646" b="38542"/>
          <a:stretch>
            <a:fillRect/>
          </a:stretch>
        </p:blipFill>
        <p:spPr bwMode="auto">
          <a:xfrm>
            <a:off x="5257800" y="3276600"/>
            <a:ext cx="371475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TRÌNH SOẠN THẢO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CÁC TRÌNH SOẠN THẢO CƠ BẢN</a:t>
            </a:r>
          </a:p>
          <a:p>
            <a:pPr lvl="1"/>
            <a:r>
              <a:rPr lang="en-US" smtClean="0"/>
              <a:t>Notepad</a:t>
            </a:r>
          </a:p>
          <a:p>
            <a:pPr lvl="1"/>
            <a:r>
              <a:rPr lang="en-US" smtClean="0"/>
              <a:t> …</a:t>
            </a:r>
          </a:p>
          <a:p>
            <a:r>
              <a:rPr lang="en-US" smtClean="0"/>
              <a:t>CÁC TRÌNH SOẠN THẢO HTML CHUYÊN NGHIỆP</a:t>
            </a:r>
          </a:p>
          <a:p>
            <a:pPr lvl="1"/>
            <a:r>
              <a:rPr lang="en-US" smtClean="0"/>
              <a:t>Adobe Dreamweaver</a:t>
            </a:r>
          </a:p>
          <a:p>
            <a:pPr lvl="1"/>
            <a:r>
              <a:rPr lang="en-US" smtClean="0"/>
              <a:t>Microsoft Expression Web</a:t>
            </a:r>
          </a:p>
          <a:p>
            <a:pPr lvl="1"/>
            <a:r>
              <a:rPr lang="en-US" smtClean="0"/>
              <a:t>CoffeeCup HTML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Changing HTML Styles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mtClean="0"/>
              <a:t>&lt;p id="demo"&gt;</a:t>
            </a:r>
          </a:p>
          <a:p>
            <a:pPr lvl="1"/>
            <a:r>
              <a:rPr lang="en-US" smtClean="0"/>
              <a:t>JavaScript can change the style of an HTML element.</a:t>
            </a:r>
          </a:p>
          <a:p>
            <a:pPr>
              <a:buNone/>
            </a:pPr>
            <a:r>
              <a:rPr lang="en-US" smtClean="0"/>
              <a:t>&lt;/p&gt;</a:t>
            </a:r>
          </a:p>
          <a:p>
            <a:pPr>
              <a:buNone/>
            </a:pPr>
            <a:r>
              <a:rPr lang="en-US" smtClean="0"/>
              <a:t>&lt;script&gt;</a:t>
            </a:r>
          </a:p>
          <a:p>
            <a:pPr lvl="1">
              <a:buNone/>
            </a:pPr>
            <a:r>
              <a:rPr lang="en-US" smtClean="0"/>
              <a:t>function </a:t>
            </a:r>
            <a:r>
              <a:rPr lang="en-US" err="1" smtClean="0"/>
              <a:t>myFunction</a:t>
            </a:r>
            <a:r>
              <a:rPr lang="en-US" smtClean="0"/>
              <a:t>()</a:t>
            </a:r>
          </a:p>
          <a:p>
            <a:pPr lvl="1">
              <a:buNone/>
            </a:pPr>
            <a:r>
              <a:rPr lang="en-US" smtClean="0"/>
              <a:t>{</a:t>
            </a:r>
          </a:p>
          <a:p>
            <a:pPr lvl="2">
              <a:buNone/>
            </a:pPr>
            <a:r>
              <a:rPr lang="en-US" smtClean="0"/>
              <a:t>x=</a:t>
            </a:r>
            <a:r>
              <a:rPr lang="en-US" err="1" smtClean="0"/>
              <a:t>document.getElementById</a:t>
            </a:r>
            <a:r>
              <a:rPr lang="en-US" smtClean="0"/>
              <a:t>("demo") // Find the element</a:t>
            </a:r>
          </a:p>
          <a:p>
            <a:pPr lvl="2">
              <a:buNone/>
            </a:pPr>
            <a:r>
              <a:rPr lang="en-US" err="1" smtClean="0"/>
              <a:t>x.style.color</a:t>
            </a:r>
            <a:r>
              <a:rPr lang="en-US" smtClean="0"/>
              <a:t>="#ff0000";          // Change the style</a:t>
            </a:r>
          </a:p>
          <a:p>
            <a:pPr lvl="1">
              <a:buNone/>
            </a:pPr>
            <a:r>
              <a:rPr lang="en-US" smtClean="0"/>
              <a:t>}</a:t>
            </a:r>
          </a:p>
          <a:p>
            <a:pPr>
              <a:buNone/>
            </a:pPr>
            <a:r>
              <a:rPr lang="en-US" smtClean="0"/>
              <a:t>&lt;/script&gt;</a:t>
            </a:r>
          </a:p>
          <a:p>
            <a:pPr>
              <a:buNone/>
            </a:pPr>
            <a:r>
              <a:rPr lang="en-US" smtClean="0"/>
              <a:t>&lt;button type="button" </a:t>
            </a:r>
            <a:r>
              <a:rPr lang="en-US" err="1" smtClean="0"/>
              <a:t>onclick</a:t>
            </a:r>
            <a:r>
              <a:rPr lang="en-US" smtClean="0"/>
              <a:t>="</a:t>
            </a:r>
            <a:r>
              <a:rPr lang="en-US" err="1" smtClean="0"/>
              <a:t>myFunction</a:t>
            </a:r>
            <a:r>
              <a:rPr lang="en-US" smtClean="0"/>
              <a:t>()"&gt;</a:t>
            </a:r>
          </a:p>
          <a:p>
            <a:pPr>
              <a:buNone/>
            </a:pPr>
            <a:r>
              <a:rPr lang="en-US" smtClean="0"/>
              <a:t>	</a:t>
            </a:r>
            <a:r>
              <a:rPr lang="en-US" sz="2000" smtClean="0">
                <a:solidFill>
                  <a:srgbClr val="000066"/>
                </a:solidFill>
              </a:rPr>
              <a:t>Click Me!</a:t>
            </a:r>
          </a:p>
          <a:p>
            <a:pPr>
              <a:buNone/>
            </a:pPr>
            <a:r>
              <a:rPr lang="en-US" smtClean="0"/>
              <a:t>&lt;/button&gt;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Changing HTML Styles</a:t>
            </a:r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50000" t="24591" r="16637" b="53176"/>
          <a:stretch>
            <a:fillRect/>
          </a:stretch>
        </p:blipFill>
        <p:spPr bwMode="auto">
          <a:xfrm>
            <a:off x="1371600" y="1752600"/>
            <a:ext cx="5486400" cy="2055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50000" t="27083" r="17789" b="52084"/>
          <a:stretch>
            <a:fillRect/>
          </a:stretch>
        </p:blipFill>
        <p:spPr bwMode="auto">
          <a:xfrm>
            <a:off x="1371600" y="4191000"/>
            <a:ext cx="544830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Validate Input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mtClean="0"/>
              <a:t>&lt;input id="demo" type="text"&gt;</a:t>
            </a:r>
          </a:p>
          <a:p>
            <a:pPr>
              <a:buNone/>
            </a:pPr>
            <a:r>
              <a:rPr lang="en-US" smtClean="0"/>
              <a:t>&lt;script&gt;</a:t>
            </a:r>
          </a:p>
          <a:p>
            <a:pPr lvl="1">
              <a:buNone/>
            </a:pPr>
            <a:r>
              <a:rPr lang="en-US" smtClean="0"/>
              <a:t>function </a:t>
            </a:r>
            <a:r>
              <a:rPr lang="en-US" err="1" smtClean="0"/>
              <a:t>myFunction</a:t>
            </a:r>
            <a:r>
              <a:rPr lang="en-US" smtClean="0"/>
              <a:t>()</a:t>
            </a:r>
          </a:p>
          <a:p>
            <a:pPr lvl="1">
              <a:buNone/>
            </a:pPr>
            <a:r>
              <a:rPr lang="en-US" smtClean="0"/>
              <a:t>{</a:t>
            </a:r>
          </a:p>
          <a:p>
            <a:pPr lvl="2">
              <a:buNone/>
            </a:pPr>
            <a:r>
              <a:rPr lang="en-US" err="1" smtClean="0"/>
              <a:t>var</a:t>
            </a:r>
            <a:r>
              <a:rPr lang="en-US" smtClean="0"/>
              <a:t> x=</a:t>
            </a:r>
            <a:r>
              <a:rPr lang="en-US" err="1" smtClean="0"/>
              <a:t>document.getElementById</a:t>
            </a:r>
            <a:r>
              <a:rPr lang="en-US" smtClean="0"/>
              <a:t>("demo").value;</a:t>
            </a:r>
          </a:p>
          <a:p>
            <a:pPr lvl="2">
              <a:buNone/>
            </a:pPr>
            <a:r>
              <a:rPr lang="en-US" smtClean="0"/>
              <a:t>if(x==""||</a:t>
            </a:r>
            <a:r>
              <a:rPr lang="en-US" err="1" smtClean="0"/>
              <a:t>isNaN</a:t>
            </a:r>
            <a:r>
              <a:rPr lang="en-US" smtClean="0"/>
              <a:t>(x))</a:t>
            </a:r>
          </a:p>
          <a:p>
            <a:pPr lvl="2">
              <a:buNone/>
            </a:pPr>
            <a:r>
              <a:rPr lang="en-US" smtClean="0"/>
              <a:t>{</a:t>
            </a:r>
          </a:p>
          <a:p>
            <a:pPr lvl="3">
              <a:buNone/>
            </a:pPr>
            <a:r>
              <a:rPr lang="en-US" smtClean="0"/>
              <a:t>alert("Not Numeric");</a:t>
            </a:r>
          </a:p>
          <a:p>
            <a:pPr lvl="2">
              <a:buNone/>
            </a:pPr>
            <a:r>
              <a:rPr lang="en-US" smtClean="0"/>
              <a:t>}</a:t>
            </a:r>
          </a:p>
          <a:p>
            <a:pPr lvl="1">
              <a:buNone/>
            </a:pPr>
            <a:r>
              <a:rPr lang="en-US" smtClean="0"/>
              <a:t>}</a:t>
            </a:r>
          </a:p>
          <a:p>
            <a:pPr>
              <a:buNone/>
            </a:pPr>
            <a:r>
              <a:rPr lang="en-US" smtClean="0"/>
              <a:t>&lt;/script&gt;</a:t>
            </a:r>
          </a:p>
          <a:p>
            <a:pPr>
              <a:buNone/>
            </a:pPr>
            <a:r>
              <a:rPr lang="en-US" smtClean="0"/>
              <a:t>&lt;button type="button" </a:t>
            </a:r>
            <a:r>
              <a:rPr lang="en-US" err="1" smtClean="0"/>
              <a:t>onclick</a:t>
            </a:r>
            <a:r>
              <a:rPr lang="en-US" smtClean="0"/>
              <a:t>="</a:t>
            </a:r>
            <a:r>
              <a:rPr lang="en-US" err="1" smtClean="0"/>
              <a:t>myFunction</a:t>
            </a:r>
            <a:r>
              <a:rPr lang="en-US" smtClean="0"/>
              <a:t>()"&gt;</a:t>
            </a:r>
          </a:p>
          <a:p>
            <a:pPr lvl="1">
              <a:buNone/>
            </a:pPr>
            <a:r>
              <a:rPr lang="en-US" smtClean="0"/>
              <a:t>Click Me!</a:t>
            </a:r>
          </a:p>
          <a:p>
            <a:pPr>
              <a:buNone/>
            </a:pPr>
            <a:r>
              <a:rPr lang="en-US" smtClean="0"/>
              <a:t>&lt;/button&gt;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Validate Input</a:t>
            </a:r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50000" t="26179" r="19642" b="30943"/>
          <a:stretch>
            <a:fillRect/>
          </a:stretch>
        </p:blipFill>
        <p:spPr bwMode="auto">
          <a:xfrm>
            <a:off x="1752600" y="1447800"/>
            <a:ext cx="6248400" cy="4961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How To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JavaScripts</a:t>
            </a:r>
            <a:r>
              <a:rPr lang="en-US" smtClean="0"/>
              <a:t> in HTML must be inserted between &lt;script&gt; and &lt;/script&gt; tags.</a:t>
            </a:r>
          </a:p>
          <a:p>
            <a:r>
              <a:rPr lang="en-US" err="1" smtClean="0"/>
              <a:t>JavaScripts</a:t>
            </a:r>
            <a:r>
              <a:rPr lang="en-US" smtClean="0"/>
              <a:t> can be put in the &lt;body&gt; and in the &lt;head&gt; section of an HTML page.</a:t>
            </a:r>
          </a:p>
          <a:p>
            <a:r>
              <a:rPr lang="en-US" smtClean="0"/>
              <a:t>External </a:t>
            </a:r>
            <a:r>
              <a:rPr lang="en-US" err="1" smtClean="0"/>
              <a:t>JavaScripts</a:t>
            </a:r>
            <a:endParaRPr lang="en-US" smtClean="0"/>
          </a:p>
          <a:p>
            <a:pPr lvl="1"/>
            <a:r>
              <a:rPr lang="en-US" smtClean="0"/>
              <a:t>External JavaScript files have the file extension .</a:t>
            </a:r>
            <a:r>
              <a:rPr lang="en-US" err="1" smtClean="0"/>
              <a:t>js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To use an external script, point to the .</a:t>
            </a:r>
            <a:r>
              <a:rPr lang="en-US" err="1" smtClean="0"/>
              <a:t>js</a:t>
            </a:r>
            <a:r>
              <a:rPr lang="en-US" smtClean="0"/>
              <a:t> file in the "</a:t>
            </a:r>
            <a:r>
              <a:rPr lang="en-US" err="1" smtClean="0"/>
              <a:t>src</a:t>
            </a:r>
            <a:r>
              <a:rPr lang="en-US" smtClean="0"/>
              <a:t>" attribute of the &lt;script&gt; tag:</a:t>
            </a:r>
          </a:p>
          <a:p>
            <a:pPr lvl="1"/>
            <a:r>
              <a:rPr lang="en-US" smtClean="0"/>
              <a:t>&lt;script </a:t>
            </a:r>
            <a:r>
              <a:rPr lang="en-US" err="1" smtClean="0">
                <a:solidFill>
                  <a:srgbClr val="FF0000"/>
                </a:solidFill>
              </a:rPr>
              <a:t>src</a:t>
            </a:r>
            <a:r>
              <a:rPr lang="en-US" smtClean="0"/>
              <a:t>="myScript.js"&gt;&lt;/script&gt;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Statements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JavaScript statements are "commands" to the browser.</a:t>
            </a:r>
          </a:p>
          <a:p>
            <a:pPr lvl="1"/>
            <a:r>
              <a:rPr lang="en-US" smtClean="0"/>
              <a:t>The purpose of the statements is to tell the browser what to do.</a:t>
            </a:r>
          </a:p>
          <a:p>
            <a:pPr lvl="1"/>
            <a:r>
              <a:rPr lang="en-US" smtClean="0"/>
              <a:t>This JavaScript statement tells the browser to write "Hello Dolly" inside an HTML element with id="demo":</a:t>
            </a:r>
          </a:p>
          <a:p>
            <a:pPr lvl="2"/>
            <a:r>
              <a:rPr lang="en-US" err="1" smtClean="0"/>
              <a:t>document.getElementById</a:t>
            </a:r>
            <a:r>
              <a:rPr lang="en-US" smtClean="0"/>
              <a:t>("demo").</a:t>
            </a:r>
            <a:r>
              <a:rPr lang="en-US" err="1" smtClean="0"/>
              <a:t>innerHTML</a:t>
            </a:r>
            <a:r>
              <a:rPr lang="en-US" smtClean="0"/>
              <a:t>="Hello Dolly";</a:t>
            </a:r>
          </a:p>
          <a:p>
            <a:r>
              <a:rPr lang="en-US" smtClean="0"/>
              <a:t>Semicolon ;</a:t>
            </a:r>
          </a:p>
          <a:p>
            <a:pPr lvl="1"/>
            <a:r>
              <a:rPr lang="en-US" smtClean="0"/>
              <a:t>Semicolon separates JavaScript statements.</a:t>
            </a:r>
          </a:p>
          <a:p>
            <a:pPr lvl="1"/>
            <a:r>
              <a:rPr lang="en-US" smtClean="0"/>
              <a:t>Normally you add a semicolon at the end of each executable statement.</a:t>
            </a:r>
          </a:p>
          <a:p>
            <a:pPr lvl="1"/>
            <a:r>
              <a:rPr lang="en-US" smtClean="0"/>
              <a:t>Using semicolons also makes it possible to write many statements on one line</a:t>
            </a:r>
          </a:p>
          <a:p>
            <a:r>
              <a:rPr lang="en-US" smtClean="0"/>
              <a:t>JavaScript Code</a:t>
            </a:r>
          </a:p>
          <a:p>
            <a:pPr lvl="1"/>
            <a:r>
              <a:rPr lang="en-US" smtClean="0"/>
              <a:t>JavaScript code is a sequence of JavaScript statements.</a:t>
            </a:r>
          </a:p>
          <a:p>
            <a:pPr lvl="1"/>
            <a:r>
              <a:rPr lang="en-US" smtClean="0"/>
              <a:t>Each statement is executed by the browser in the sequence they are written</a:t>
            </a:r>
          </a:p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(2)</a:t>
            </a:r>
            <a:endParaRPr lang="en-US" sz="11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Statements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JavaScript is Case Sensitive</a:t>
            </a:r>
          </a:p>
          <a:p>
            <a:pPr lvl="1"/>
            <a:r>
              <a:rPr lang="en-US" smtClean="0"/>
              <a:t>A function </a:t>
            </a:r>
            <a:r>
              <a:rPr lang="en-US" err="1" smtClean="0"/>
              <a:t>getElementById</a:t>
            </a:r>
            <a:r>
              <a:rPr lang="en-US" smtClean="0"/>
              <a:t> is not the same as </a:t>
            </a:r>
            <a:r>
              <a:rPr lang="en-US" err="1" smtClean="0"/>
              <a:t>getElementbyID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A variable named </a:t>
            </a:r>
            <a:r>
              <a:rPr lang="en-US" err="1" smtClean="0"/>
              <a:t>myVariable</a:t>
            </a:r>
            <a:r>
              <a:rPr lang="en-US" smtClean="0"/>
              <a:t> is not the same as </a:t>
            </a:r>
            <a:r>
              <a:rPr lang="en-US" err="1" smtClean="0"/>
              <a:t>MyVariable</a:t>
            </a:r>
            <a:r>
              <a:rPr lang="en-US" smtClean="0"/>
              <a:t>.</a:t>
            </a:r>
          </a:p>
          <a:p>
            <a:r>
              <a:rPr lang="en-US" smtClean="0"/>
              <a:t>White Space</a:t>
            </a:r>
          </a:p>
          <a:p>
            <a:pPr lvl="1"/>
            <a:r>
              <a:rPr lang="en-US" smtClean="0"/>
              <a:t>JavaScript ignores extra spaces. You can add white space to your script to make it more readable</a:t>
            </a:r>
          </a:p>
          <a:p>
            <a:pPr lvl="2"/>
            <a:r>
              <a:rPr lang="en-US" smtClean="0"/>
              <a:t>Example: </a:t>
            </a:r>
          </a:p>
          <a:p>
            <a:pPr lvl="3">
              <a:buNone/>
            </a:pPr>
            <a:r>
              <a:rPr lang="en-US" err="1" smtClean="0"/>
              <a:t>var</a:t>
            </a:r>
            <a:r>
              <a:rPr lang="en-US" smtClean="0"/>
              <a:t> person="</a:t>
            </a:r>
            <a:r>
              <a:rPr lang="en-US" err="1" smtClean="0"/>
              <a:t>Hege</a:t>
            </a:r>
            <a:r>
              <a:rPr lang="en-US" smtClean="0"/>
              <a:t>"; </a:t>
            </a:r>
            <a:r>
              <a:rPr lang="en-US" err="1" smtClean="0"/>
              <a:t>var</a:t>
            </a:r>
            <a:r>
              <a:rPr lang="en-US" smtClean="0"/>
              <a:t> person = "</a:t>
            </a:r>
            <a:r>
              <a:rPr lang="en-US" err="1" smtClean="0"/>
              <a:t>Hege</a:t>
            </a:r>
            <a:r>
              <a:rPr lang="en-US" smtClean="0"/>
              <a:t>";</a:t>
            </a:r>
          </a:p>
          <a:p>
            <a:r>
              <a:rPr lang="en-US" smtClean="0"/>
              <a:t>Break up a Code Line</a:t>
            </a:r>
          </a:p>
          <a:p>
            <a:pPr lvl="1"/>
            <a:r>
              <a:rPr lang="en-US" smtClean="0"/>
              <a:t>You can break up a code line </a:t>
            </a:r>
            <a:r>
              <a:rPr lang="en-US" b="1" smtClean="0"/>
              <a:t>within a text string</a:t>
            </a:r>
            <a:r>
              <a:rPr lang="en-US" smtClean="0"/>
              <a:t> with a backslash</a:t>
            </a:r>
          </a:p>
          <a:p>
            <a:pPr lvl="2"/>
            <a:r>
              <a:rPr lang="en-US" smtClean="0"/>
              <a:t>Example: </a:t>
            </a:r>
            <a:r>
              <a:rPr lang="en-US" err="1" smtClean="0"/>
              <a:t>document.write</a:t>
            </a:r>
            <a:r>
              <a:rPr lang="en-US" smtClean="0"/>
              <a:t>("Hello \</a:t>
            </a:r>
            <a:br>
              <a:rPr lang="en-US" smtClean="0"/>
            </a:br>
            <a:r>
              <a:rPr lang="en-US" smtClean="0"/>
              <a:t>World!");</a:t>
            </a:r>
          </a:p>
          <a:p>
            <a:pPr lvl="1"/>
            <a:r>
              <a:rPr lang="en-US" smtClean="0"/>
              <a:t>However, you cannot break up a code line like this:</a:t>
            </a:r>
          </a:p>
          <a:p>
            <a:pPr lvl="2"/>
            <a:r>
              <a:rPr lang="en-US" smtClean="0"/>
              <a:t>Example: </a:t>
            </a:r>
            <a:r>
              <a:rPr lang="en-US" err="1" smtClean="0"/>
              <a:t>document.write</a:t>
            </a:r>
            <a:r>
              <a:rPr lang="en-US" smtClean="0"/>
              <a:t> \</a:t>
            </a:r>
            <a:br>
              <a:rPr lang="en-US" smtClean="0"/>
            </a:br>
            <a:r>
              <a:rPr lang="en-US" smtClean="0"/>
              <a:t>("Hello World!");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Comments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Comments will not be executed by JavaScript.</a:t>
            </a:r>
          </a:p>
          <a:p>
            <a:r>
              <a:rPr lang="en-US" smtClean="0"/>
              <a:t>Comments can be added to explain the JavaScript, or to make the code more readable.</a:t>
            </a:r>
          </a:p>
          <a:p>
            <a:pPr lvl="1"/>
            <a:r>
              <a:rPr lang="en-US" smtClean="0"/>
              <a:t>Single line comments start with //</a:t>
            </a:r>
          </a:p>
          <a:p>
            <a:pPr lvl="2"/>
            <a:r>
              <a:rPr lang="en-US" smtClean="0"/>
              <a:t>Example:</a:t>
            </a:r>
          </a:p>
          <a:p>
            <a:pPr lvl="3">
              <a:buNone/>
            </a:pPr>
            <a:r>
              <a:rPr lang="en-US" smtClean="0"/>
              <a:t>// Write to a heading:</a:t>
            </a:r>
            <a:br>
              <a:rPr lang="en-US" smtClean="0"/>
            </a:br>
            <a:r>
              <a:rPr lang="en-US" err="1" smtClean="0"/>
              <a:t>document.getElementById</a:t>
            </a:r>
            <a:r>
              <a:rPr lang="en-US" smtClean="0"/>
              <a:t>("myH1").</a:t>
            </a:r>
            <a:r>
              <a:rPr lang="en-US" err="1" smtClean="0"/>
              <a:t>innerHTML</a:t>
            </a:r>
            <a:r>
              <a:rPr lang="en-US" smtClean="0"/>
              <a:t>="Welcome to my Homepage";</a:t>
            </a:r>
          </a:p>
          <a:p>
            <a:pPr lvl="1"/>
            <a:r>
              <a:rPr lang="en-US" smtClean="0"/>
              <a:t>Multi line comments start with /* and end with */</a:t>
            </a:r>
          </a:p>
          <a:p>
            <a:pPr lvl="2"/>
            <a:r>
              <a:rPr lang="en-US" smtClean="0"/>
              <a:t>Example:</a:t>
            </a:r>
          </a:p>
          <a:p>
            <a:pPr lvl="3">
              <a:buNone/>
            </a:pPr>
            <a:r>
              <a:rPr lang="en-US" smtClean="0"/>
              <a:t>/*</a:t>
            </a:r>
            <a:br>
              <a:rPr lang="en-US" smtClean="0"/>
            </a:br>
            <a:r>
              <a:rPr lang="en-US" smtClean="0"/>
              <a:t>The code below will write</a:t>
            </a:r>
            <a:br>
              <a:rPr lang="en-US" smtClean="0"/>
            </a:br>
            <a:r>
              <a:rPr lang="en-US" smtClean="0"/>
              <a:t>to a heading and to a paragraph,</a:t>
            </a:r>
            <a:br>
              <a:rPr lang="en-US" smtClean="0"/>
            </a:br>
            <a:r>
              <a:rPr lang="en-US" smtClean="0"/>
              <a:t>and will represent the start of</a:t>
            </a:r>
            <a:br>
              <a:rPr lang="en-US" smtClean="0"/>
            </a:br>
            <a:r>
              <a:rPr lang="en-US" smtClean="0"/>
              <a:t>my homepage:</a:t>
            </a:r>
          </a:p>
          <a:p>
            <a:pPr lvl="3">
              <a:buNone/>
            </a:pPr>
            <a:r>
              <a:rPr lang="en-US" smtClean="0"/>
              <a:t>*/</a:t>
            </a:r>
            <a:br>
              <a:rPr lang="en-US" smtClean="0"/>
            </a:br>
            <a:r>
              <a:rPr lang="en-US" err="1" smtClean="0"/>
              <a:t>document.getElementById</a:t>
            </a:r>
            <a:r>
              <a:rPr lang="en-US" smtClean="0"/>
              <a:t>("myH1").</a:t>
            </a:r>
            <a:r>
              <a:rPr lang="en-US" err="1" smtClean="0"/>
              <a:t>innerHTML</a:t>
            </a:r>
            <a:r>
              <a:rPr lang="en-US" smtClean="0"/>
              <a:t>="Welcome to my Homepage";</a:t>
            </a:r>
            <a:br>
              <a:rPr lang="en-US" smtClean="0"/>
            </a:br>
            <a:endParaRPr lang="en-US" smtClean="0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(3)</a:t>
            </a:r>
            <a:endParaRPr lang="en-US" sz="11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Comments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Using Comments to Prevent Execution</a:t>
            </a:r>
          </a:p>
          <a:p>
            <a:pPr lvl="1"/>
            <a:r>
              <a:rPr lang="en-US" smtClean="0"/>
              <a:t>prevent the execution of one of the </a:t>
            </a:r>
            <a:r>
              <a:rPr lang="en-US" err="1" smtClean="0"/>
              <a:t>codelines</a:t>
            </a:r>
            <a:endParaRPr lang="en-US" smtClean="0"/>
          </a:p>
          <a:p>
            <a:pPr lvl="2"/>
            <a:r>
              <a:rPr lang="en-US" smtClean="0"/>
              <a:t>Example:</a:t>
            </a:r>
          </a:p>
          <a:p>
            <a:pPr lvl="3">
              <a:buNone/>
            </a:pPr>
            <a:r>
              <a:rPr lang="en-US" smtClean="0"/>
              <a:t>//</a:t>
            </a:r>
            <a:r>
              <a:rPr lang="en-US" err="1" smtClean="0"/>
              <a:t>document.getElementById</a:t>
            </a:r>
            <a:r>
              <a:rPr lang="en-US" smtClean="0"/>
              <a:t>("myH1").</a:t>
            </a:r>
            <a:r>
              <a:rPr lang="en-US" err="1" smtClean="0"/>
              <a:t>innerHTML</a:t>
            </a:r>
            <a:r>
              <a:rPr lang="en-US" smtClean="0"/>
              <a:t>="Welcome to my Homepage“;</a:t>
            </a:r>
          </a:p>
          <a:p>
            <a:pPr lvl="3">
              <a:buNone/>
            </a:pPr>
            <a:r>
              <a:rPr lang="en-US" err="1" smtClean="0"/>
              <a:t>document.getElementById</a:t>
            </a:r>
            <a:r>
              <a:rPr lang="en-US" smtClean="0"/>
              <a:t>("</a:t>
            </a:r>
            <a:r>
              <a:rPr lang="en-US" err="1" smtClean="0"/>
              <a:t>myP</a:t>
            </a:r>
            <a:r>
              <a:rPr lang="en-US" smtClean="0"/>
              <a:t>").</a:t>
            </a:r>
            <a:r>
              <a:rPr lang="en-US" err="1" smtClean="0"/>
              <a:t>innerHTML</a:t>
            </a:r>
            <a:r>
              <a:rPr lang="en-US" smtClean="0"/>
              <a:t>="This is my first paragraph.";</a:t>
            </a:r>
          </a:p>
          <a:p>
            <a:pPr lvl="1"/>
            <a:r>
              <a:rPr lang="en-US" smtClean="0"/>
              <a:t>prevent the execution of a code block</a:t>
            </a:r>
          </a:p>
          <a:p>
            <a:pPr lvl="2"/>
            <a:r>
              <a:rPr lang="en-US" smtClean="0"/>
              <a:t>Example:</a:t>
            </a:r>
          </a:p>
          <a:p>
            <a:pPr lvl="3">
              <a:buNone/>
            </a:pPr>
            <a:r>
              <a:rPr lang="en-US" smtClean="0"/>
              <a:t>/*</a:t>
            </a:r>
            <a:br>
              <a:rPr lang="en-US" smtClean="0"/>
            </a:br>
            <a:r>
              <a:rPr lang="en-US" err="1" smtClean="0"/>
              <a:t>document.getElementById</a:t>
            </a:r>
            <a:r>
              <a:rPr lang="en-US" smtClean="0"/>
              <a:t>("myH1").</a:t>
            </a:r>
            <a:r>
              <a:rPr lang="en-US" err="1" smtClean="0"/>
              <a:t>innerHTML</a:t>
            </a:r>
            <a:r>
              <a:rPr lang="en-US" smtClean="0"/>
              <a:t>="Welcome to my Homepage";</a:t>
            </a:r>
            <a:br>
              <a:rPr lang="en-US" smtClean="0"/>
            </a:br>
            <a:r>
              <a:rPr lang="en-US" err="1" smtClean="0"/>
              <a:t>document.getElementById</a:t>
            </a:r>
            <a:r>
              <a:rPr lang="en-US" smtClean="0"/>
              <a:t>("</a:t>
            </a:r>
            <a:r>
              <a:rPr lang="en-US" err="1" smtClean="0"/>
              <a:t>myP</a:t>
            </a:r>
            <a:r>
              <a:rPr lang="en-US" smtClean="0"/>
              <a:t>").</a:t>
            </a:r>
            <a:r>
              <a:rPr lang="en-US" err="1" smtClean="0"/>
              <a:t>innerHTML</a:t>
            </a:r>
            <a:r>
              <a:rPr lang="en-US" smtClean="0"/>
              <a:t>="This is my first paragraph.“;</a:t>
            </a:r>
          </a:p>
          <a:p>
            <a:pPr lvl="3">
              <a:buNone/>
            </a:pPr>
            <a:r>
              <a:rPr lang="en-US" smtClean="0"/>
              <a:t>*/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(3)</a:t>
            </a:r>
            <a:endParaRPr lang="en-US" sz="11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Comments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Using Comments at the End of a Line</a:t>
            </a:r>
          </a:p>
          <a:p>
            <a:pPr lvl="1"/>
            <a:r>
              <a:rPr lang="en-US" smtClean="0"/>
              <a:t>Example</a:t>
            </a:r>
          </a:p>
          <a:p>
            <a:pPr lvl="2">
              <a:buNone/>
            </a:pPr>
            <a:r>
              <a:rPr lang="en-US" err="1" smtClean="0"/>
              <a:t>var</a:t>
            </a:r>
            <a:r>
              <a:rPr lang="en-US" smtClean="0"/>
              <a:t> x=5;    // declare x and assign 5 to it</a:t>
            </a:r>
          </a:p>
          <a:p>
            <a:pPr lvl="2">
              <a:buNone/>
            </a:pPr>
            <a:r>
              <a:rPr lang="en-US" err="1" smtClean="0"/>
              <a:t>var</a:t>
            </a:r>
            <a:r>
              <a:rPr lang="en-US" smtClean="0"/>
              <a:t> y=x+2;  // declare y and assign x+2 to it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(3)</a:t>
            </a:r>
            <a:endParaRPr lang="en-US" sz="11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CÁC BƯỚC THIẾT KẾ 1 TRANG WEB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Bước 1: </a:t>
            </a:r>
            <a:r>
              <a:rPr lang="en-US" smtClean="0"/>
              <a:t>Mở trình soạn thảo Notepad</a:t>
            </a:r>
          </a:p>
          <a:p>
            <a:pPr lvl="1"/>
            <a:r>
              <a:rPr lang="en-US" smtClean="0"/>
              <a:t>Start</a:t>
            </a:r>
            <a:br>
              <a:rPr lang="en-US" smtClean="0"/>
            </a:br>
            <a:r>
              <a:rPr lang="en-US" smtClean="0"/>
              <a:t>    All Programs</a:t>
            </a:r>
            <a:br>
              <a:rPr lang="en-US" smtClean="0"/>
            </a:br>
            <a:r>
              <a:rPr lang="en-US" smtClean="0"/>
              <a:t>        Accessories</a:t>
            </a:r>
            <a:br>
              <a:rPr lang="en-US" smtClean="0"/>
            </a:br>
            <a:r>
              <a:rPr lang="en-US" smtClean="0"/>
              <a:t>            Notepad</a:t>
            </a:r>
          </a:p>
          <a:p>
            <a:r>
              <a:rPr lang="en-US" b="1" smtClean="0"/>
              <a:t>Bước 2: </a:t>
            </a:r>
            <a:r>
              <a:rPr lang="en-US" smtClean="0"/>
              <a:t>Soạn thảo mã nguồn HTML</a:t>
            </a:r>
          </a:p>
          <a:p>
            <a:pPr>
              <a:buNone/>
            </a:pPr>
            <a:endParaRPr lang="en-US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352800"/>
            <a:ext cx="6477000" cy="3328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914400"/>
          </a:xfrm>
        </p:spPr>
        <p:txBody>
          <a:bodyPr/>
          <a:lstStyle/>
          <a:p>
            <a:r>
              <a:rPr lang="en-US" smtClean="0"/>
              <a:t>JavaScript variables are "containers" for storing information</a:t>
            </a:r>
          </a:p>
          <a:p>
            <a:r>
              <a:rPr lang="en-US" smtClean="0"/>
              <a:t>Example: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(4)</a:t>
            </a:r>
            <a:endParaRPr lang="en-US" sz="1100"/>
          </a:p>
        </p:txBody>
      </p:sp>
      <p:sp>
        <p:nvSpPr>
          <p:cNvPr id="5" name="Rectangle 4"/>
          <p:cNvSpPr/>
          <p:nvPr/>
        </p:nvSpPr>
        <p:spPr>
          <a:xfrm>
            <a:off x="2286000" y="1981200"/>
            <a:ext cx="4572000" cy="45243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4300" lvl="2">
              <a:buNone/>
            </a:pPr>
            <a:r>
              <a:rPr lang="en-US" smtClean="0"/>
              <a:t>&lt;!DOCTYPE html&gt;</a:t>
            </a:r>
          </a:p>
          <a:p>
            <a:pPr marL="114300" lvl="2">
              <a:buNone/>
            </a:pPr>
            <a:r>
              <a:rPr lang="en-US" smtClean="0"/>
              <a:t>&lt;html&gt;</a:t>
            </a:r>
          </a:p>
          <a:p>
            <a:pPr marL="114300" lvl="2">
              <a:buNone/>
            </a:pPr>
            <a:r>
              <a:rPr lang="en-US" smtClean="0"/>
              <a:t>&lt;body&gt;</a:t>
            </a:r>
          </a:p>
          <a:p>
            <a:pPr marL="114300" lvl="2">
              <a:buNone/>
            </a:pPr>
            <a:endParaRPr lang="en-US" smtClean="0"/>
          </a:p>
          <a:p>
            <a:pPr marL="114300" lvl="2">
              <a:buNone/>
            </a:pPr>
            <a:r>
              <a:rPr lang="en-US" smtClean="0"/>
              <a:t>&lt;script&gt;</a:t>
            </a:r>
          </a:p>
          <a:p>
            <a:pPr marL="114300" lvl="2">
              <a:buNone/>
            </a:pPr>
            <a:r>
              <a:rPr lang="en-US" smtClean="0"/>
              <a:t>	</a:t>
            </a:r>
            <a:r>
              <a:rPr lang="en-US" err="1" smtClean="0"/>
              <a:t>var</a:t>
            </a:r>
            <a:r>
              <a:rPr lang="en-US" smtClean="0"/>
              <a:t> x=5;</a:t>
            </a:r>
          </a:p>
          <a:p>
            <a:pPr marL="114300" lvl="2">
              <a:buNone/>
            </a:pPr>
            <a:r>
              <a:rPr lang="en-US" smtClean="0"/>
              <a:t>	</a:t>
            </a:r>
            <a:r>
              <a:rPr lang="en-US" err="1" smtClean="0"/>
              <a:t>var</a:t>
            </a:r>
            <a:r>
              <a:rPr lang="en-US" smtClean="0"/>
              <a:t> y=6;</a:t>
            </a:r>
          </a:p>
          <a:p>
            <a:pPr marL="114300" lvl="2">
              <a:buNone/>
            </a:pPr>
            <a:r>
              <a:rPr lang="en-US" smtClean="0"/>
              <a:t>	</a:t>
            </a:r>
            <a:r>
              <a:rPr lang="en-US" err="1" smtClean="0"/>
              <a:t>var</a:t>
            </a:r>
            <a:r>
              <a:rPr lang="en-US" smtClean="0"/>
              <a:t> z=</a:t>
            </a:r>
            <a:r>
              <a:rPr lang="en-US" err="1" smtClean="0"/>
              <a:t>x+y</a:t>
            </a:r>
            <a:r>
              <a:rPr lang="en-US" smtClean="0"/>
              <a:t>;</a:t>
            </a:r>
          </a:p>
          <a:p>
            <a:pPr marL="114300" lvl="2">
              <a:buNone/>
            </a:pPr>
            <a:endParaRPr lang="en-US" smtClean="0"/>
          </a:p>
          <a:p>
            <a:pPr marL="114300" lvl="2">
              <a:buNone/>
            </a:pPr>
            <a:r>
              <a:rPr lang="en-US" smtClean="0"/>
              <a:t>	</a:t>
            </a:r>
            <a:r>
              <a:rPr lang="en-US" err="1" smtClean="0"/>
              <a:t>document.write</a:t>
            </a:r>
            <a:r>
              <a:rPr lang="en-US" smtClean="0"/>
              <a:t>(x + "&lt;</a:t>
            </a:r>
            <a:r>
              <a:rPr lang="en-US" err="1" smtClean="0"/>
              <a:t>br</a:t>
            </a:r>
            <a:r>
              <a:rPr lang="en-US" smtClean="0"/>
              <a:t>&gt;");</a:t>
            </a:r>
          </a:p>
          <a:p>
            <a:pPr marL="114300" lvl="2">
              <a:buNone/>
            </a:pPr>
            <a:r>
              <a:rPr lang="en-US" smtClean="0"/>
              <a:t>	</a:t>
            </a:r>
            <a:r>
              <a:rPr lang="en-US" err="1" smtClean="0"/>
              <a:t>document.write</a:t>
            </a:r>
            <a:r>
              <a:rPr lang="en-US" smtClean="0"/>
              <a:t>(y + "&lt;</a:t>
            </a:r>
            <a:r>
              <a:rPr lang="en-US" err="1" smtClean="0"/>
              <a:t>br</a:t>
            </a:r>
            <a:r>
              <a:rPr lang="en-US" smtClean="0"/>
              <a:t>&gt;");</a:t>
            </a:r>
          </a:p>
          <a:p>
            <a:pPr marL="114300" lvl="2">
              <a:buNone/>
            </a:pPr>
            <a:r>
              <a:rPr lang="en-US" smtClean="0"/>
              <a:t>	</a:t>
            </a:r>
            <a:r>
              <a:rPr lang="en-US" err="1" smtClean="0"/>
              <a:t>document.write</a:t>
            </a:r>
            <a:r>
              <a:rPr lang="en-US" smtClean="0"/>
              <a:t>(z + "&lt;</a:t>
            </a:r>
            <a:r>
              <a:rPr lang="en-US" err="1" smtClean="0"/>
              <a:t>br</a:t>
            </a:r>
            <a:r>
              <a:rPr lang="en-US" smtClean="0"/>
              <a:t>&gt;");</a:t>
            </a:r>
          </a:p>
          <a:p>
            <a:pPr marL="114300" lvl="2">
              <a:buNone/>
            </a:pPr>
            <a:r>
              <a:rPr lang="en-US" smtClean="0"/>
              <a:t>&lt;/script&gt;</a:t>
            </a:r>
          </a:p>
          <a:p>
            <a:pPr marL="114300" lvl="2">
              <a:buNone/>
            </a:pPr>
            <a:endParaRPr lang="en-US" smtClean="0"/>
          </a:p>
          <a:p>
            <a:pPr marL="114300" lvl="2">
              <a:buNone/>
            </a:pPr>
            <a:r>
              <a:rPr lang="en-US" smtClean="0"/>
              <a:t>&lt;/body&gt;</a:t>
            </a:r>
          </a:p>
          <a:p>
            <a:pPr marL="114300" lvl="2">
              <a:buNone/>
            </a:pPr>
            <a:r>
              <a:rPr lang="en-US" smtClean="0"/>
              <a:t>&lt;/html&gt;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914400"/>
          </a:xfrm>
        </p:spPr>
        <p:txBody>
          <a:bodyPr/>
          <a:lstStyle/>
          <a:p>
            <a:r>
              <a:rPr lang="en-US" smtClean="0"/>
              <a:t>Variable names must begin with a letter</a:t>
            </a:r>
          </a:p>
          <a:p>
            <a:r>
              <a:rPr lang="en-US" smtClean="0"/>
              <a:t>Variable names can also begin with $ and _ </a:t>
            </a:r>
          </a:p>
          <a:p>
            <a:pPr lvl="1"/>
            <a:r>
              <a:rPr lang="en-US" smtClean="0"/>
              <a:t>but we will not use it</a:t>
            </a:r>
          </a:p>
          <a:p>
            <a:r>
              <a:rPr lang="en-US" smtClean="0"/>
              <a:t>Variable names are case sensitive </a:t>
            </a:r>
          </a:p>
          <a:p>
            <a:pPr lvl="1"/>
            <a:r>
              <a:rPr lang="en-US" smtClean="0"/>
              <a:t>y and Y are different variables</a:t>
            </a:r>
          </a:p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(4)</a:t>
            </a:r>
            <a:endParaRPr lang="en-US" sz="11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3886200"/>
          </a:xfrm>
        </p:spPr>
        <p:txBody>
          <a:bodyPr/>
          <a:lstStyle/>
          <a:p>
            <a:r>
              <a:rPr lang="en-US" smtClean="0"/>
              <a:t>JavaScript Data Types</a:t>
            </a:r>
          </a:p>
          <a:p>
            <a:pPr lvl="1"/>
            <a:r>
              <a:rPr lang="en-US" smtClean="0"/>
              <a:t>JavaScript variables can also hold other types of data, like text values (person="John Doe").</a:t>
            </a:r>
          </a:p>
          <a:p>
            <a:pPr lvl="2"/>
            <a:r>
              <a:rPr lang="en-US" smtClean="0"/>
              <a:t>In JavaScript a text like "John Doe" is called a </a:t>
            </a:r>
            <a:r>
              <a:rPr lang="en-US" b="1" smtClean="0"/>
              <a:t>string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There are many types of JavaScript variables, but for now, just think of </a:t>
            </a:r>
            <a:r>
              <a:rPr lang="en-US" b="1" smtClean="0"/>
              <a:t>numbers and strings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When you assign a text value to a variable, </a:t>
            </a:r>
            <a:r>
              <a:rPr lang="en-US" b="1" smtClean="0"/>
              <a:t>put double or single quotes around the value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When you assign a numeric value to a variable, </a:t>
            </a:r>
            <a:r>
              <a:rPr lang="en-US" b="1" smtClean="0"/>
              <a:t>do not put quotes around the value</a:t>
            </a:r>
            <a:r>
              <a:rPr lang="en-US" smtClean="0"/>
              <a:t>. </a:t>
            </a:r>
          </a:p>
          <a:p>
            <a:pPr lvl="2"/>
            <a:r>
              <a:rPr lang="en-US" smtClean="0"/>
              <a:t>If you put quotes around a numeric value, it will be treated as text.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(4)</a:t>
            </a:r>
            <a:endParaRPr lang="en-US" sz="1100"/>
          </a:p>
        </p:txBody>
      </p:sp>
      <p:sp>
        <p:nvSpPr>
          <p:cNvPr id="5" name="Rectangle 4"/>
          <p:cNvSpPr/>
          <p:nvPr/>
        </p:nvSpPr>
        <p:spPr>
          <a:xfrm>
            <a:off x="1905000" y="5257800"/>
            <a:ext cx="4572000" cy="9233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pi=3.14;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person="John Doe";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answer='Yes I am!';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3276600"/>
          </a:xfrm>
        </p:spPr>
        <p:txBody>
          <a:bodyPr/>
          <a:lstStyle/>
          <a:p>
            <a:r>
              <a:rPr lang="en-US" smtClean="0"/>
              <a:t>Declaring (Creating) JavaScript Variables</a:t>
            </a:r>
          </a:p>
          <a:p>
            <a:r>
              <a:rPr lang="en-US" smtClean="0"/>
              <a:t>Creating a variable in JavaScript is most often referred to as "declaring" a variable.</a:t>
            </a:r>
          </a:p>
          <a:p>
            <a:r>
              <a:rPr lang="en-US" smtClean="0"/>
              <a:t>You declare JavaScript variables with the </a:t>
            </a:r>
            <a:r>
              <a:rPr lang="en-US" b="1" err="1" smtClean="0"/>
              <a:t>var</a:t>
            </a:r>
            <a:r>
              <a:rPr lang="en-US" smtClean="0"/>
              <a:t> keyword</a:t>
            </a:r>
          </a:p>
          <a:p>
            <a:pPr lvl="1"/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carname</a:t>
            </a:r>
            <a:r>
              <a:rPr lang="en-US" smtClean="0"/>
              <a:t>;</a:t>
            </a:r>
          </a:p>
          <a:p>
            <a:pPr lvl="1"/>
            <a:r>
              <a:rPr lang="en-US" err="1" smtClean="0"/>
              <a:t>carname</a:t>
            </a:r>
            <a:r>
              <a:rPr lang="en-US" smtClean="0"/>
              <a:t>="Volvo";</a:t>
            </a:r>
          </a:p>
          <a:p>
            <a:pPr lvl="1"/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carname</a:t>
            </a:r>
            <a:r>
              <a:rPr lang="en-US" smtClean="0"/>
              <a:t>="Volvo";</a:t>
            </a:r>
          </a:p>
          <a:p>
            <a:r>
              <a:rPr lang="en-US" smtClean="0"/>
              <a:t>Example: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(4)</a:t>
            </a:r>
            <a:endParaRPr lang="en-US" sz="1100"/>
          </a:p>
        </p:txBody>
      </p:sp>
      <p:sp>
        <p:nvSpPr>
          <p:cNvPr id="6" name="Rectangle 5"/>
          <p:cNvSpPr/>
          <p:nvPr/>
        </p:nvSpPr>
        <p:spPr>
          <a:xfrm>
            <a:off x="1371600" y="4572000"/>
            <a:ext cx="6705600" cy="132343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smtClean="0"/>
              <a:t>&lt;p id="demo"&gt;&lt;/p&gt;</a:t>
            </a:r>
          </a:p>
          <a:p>
            <a:r>
              <a:rPr lang="en-US" sz="2000" smtClean="0"/>
              <a:t>…</a:t>
            </a:r>
            <a:br>
              <a:rPr lang="en-US" sz="2000" smtClean="0"/>
            </a:br>
            <a:r>
              <a:rPr lang="en-US" sz="2000" err="1" smtClean="0"/>
              <a:t>var</a:t>
            </a:r>
            <a:r>
              <a:rPr lang="en-US" sz="2000" smtClean="0"/>
              <a:t> </a:t>
            </a:r>
            <a:r>
              <a:rPr lang="en-US" sz="2000" err="1" smtClean="0"/>
              <a:t>carname</a:t>
            </a:r>
            <a:r>
              <a:rPr lang="en-US" sz="2000" smtClean="0"/>
              <a:t>="Volvo";</a:t>
            </a:r>
            <a:br>
              <a:rPr lang="en-US" sz="2000" smtClean="0"/>
            </a:br>
            <a:r>
              <a:rPr lang="en-US" sz="2000" err="1" smtClean="0"/>
              <a:t>document.getElementById</a:t>
            </a:r>
            <a:r>
              <a:rPr lang="en-US" sz="2000" smtClean="0"/>
              <a:t>("demo").</a:t>
            </a:r>
            <a:r>
              <a:rPr lang="en-US" sz="2000" err="1" smtClean="0"/>
              <a:t>innerHTML</a:t>
            </a:r>
            <a:r>
              <a:rPr lang="en-US" sz="2000" smtClean="0"/>
              <a:t>=</a:t>
            </a:r>
            <a:r>
              <a:rPr lang="en-US" sz="2000" err="1" smtClean="0"/>
              <a:t>carname</a:t>
            </a:r>
            <a:r>
              <a:rPr lang="en-US" sz="2000" smtClean="0"/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4953000"/>
          </a:xfrm>
        </p:spPr>
        <p:txBody>
          <a:bodyPr/>
          <a:lstStyle/>
          <a:p>
            <a:r>
              <a:rPr lang="en-US" smtClean="0"/>
              <a:t>One Statement, Many Variables</a:t>
            </a:r>
          </a:p>
          <a:p>
            <a:pPr lvl="1"/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lastname</a:t>
            </a:r>
            <a:r>
              <a:rPr lang="en-US" smtClean="0"/>
              <a:t>="Doe", age=30, job="carpenter";</a:t>
            </a:r>
          </a:p>
          <a:p>
            <a:r>
              <a:rPr lang="en-US" smtClean="0"/>
              <a:t>Value = undefined</a:t>
            </a:r>
          </a:p>
          <a:p>
            <a:pPr lvl="1"/>
            <a:r>
              <a:rPr lang="en-US" smtClean="0"/>
              <a:t>Variable declared without a value will have the </a:t>
            </a:r>
            <a:r>
              <a:rPr lang="en-US" err="1" smtClean="0"/>
              <a:t>value</a:t>
            </a:r>
            <a:r>
              <a:rPr lang="en-US" b="1" err="1" smtClean="0"/>
              <a:t>undefined</a:t>
            </a:r>
            <a:r>
              <a:rPr lang="en-US" smtClean="0"/>
              <a:t>.</a:t>
            </a:r>
          </a:p>
          <a:p>
            <a:r>
              <a:rPr lang="en-US" smtClean="0"/>
              <a:t>Re-Declaring JavaScript Variables</a:t>
            </a:r>
          </a:p>
          <a:p>
            <a:pPr lvl="1"/>
            <a:r>
              <a:rPr lang="en-US" smtClean="0"/>
              <a:t>If you re-declare a JavaScript variable, it will not lose its value:</a:t>
            </a:r>
          </a:p>
          <a:p>
            <a:pPr lvl="2"/>
            <a:r>
              <a:rPr lang="pt-BR" smtClean="0"/>
              <a:t>var carname="Volvo"; </a:t>
            </a:r>
            <a:br>
              <a:rPr lang="pt-BR" smtClean="0"/>
            </a:br>
            <a:r>
              <a:rPr lang="pt-BR" smtClean="0"/>
              <a:t>var carname;</a:t>
            </a:r>
            <a:endParaRPr lang="en-US" smtClean="0"/>
          </a:p>
          <a:p>
            <a:r>
              <a:rPr lang="en-US" smtClean="0"/>
              <a:t>JavaScript Arithmetic</a:t>
            </a:r>
          </a:p>
          <a:p>
            <a:pPr lvl="1"/>
            <a:r>
              <a:rPr lang="en-US" smtClean="0"/>
              <a:t>As with algebra, you can do arithmetic with JavaScript variables, using operators like = and +</a:t>
            </a:r>
          </a:p>
          <a:p>
            <a:pPr lvl="2"/>
            <a:r>
              <a:rPr lang="en-US" err="1" smtClean="0"/>
              <a:t>var</a:t>
            </a:r>
            <a:r>
              <a:rPr lang="en-US" smtClean="0"/>
              <a:t> y=5;</a:t>
            </a:r>
          </a:p>
          <a:p>
            <a:pPr lvl="2"/>
            <a:r>
              <a:rPr lang="en-US" err="1" smtClean="0"/>
              <a:t>var</a:t>
            </a:r>
            <a:r>
              <a:rPr lang="en-US" smtClean="0"/>
              <a:t> x=y+2;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(4)</a:t>
            </a:r>
            <a:endParaRPr lang="en-US" sz="11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Data Types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String, Number, Boolean, Array, Object, Null, Undefined.</a:t>
            </a:r>
          </a:p>
          <a:p>
            <a:r>
              <a:rPr lang="en-US" smtClean="0"/>
              <a:t>JavaScript Has Dynamic Types</a:t>
            </a:r>
          </a:p>
          <a:p>
            <a:pPr lvl="1"/>
            <a:r>
              <a:rPr lang="en-US" smtClean="0"/>
              <a:t>JavaScript has dynamic types. This means that the same variable can be used as different types: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(5)</a:t>
            </a:r>
            <a:endParaRPr lang="en-US" sz="1100"/>
          </a:p>
        </p:txBody>
      </p:sp>
      <p:sp>
        <p:nvSpPr>
          <p:cNvPr id="7" name="Rectangle 6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x;               // Now x is undefined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x = 5;           // Now x is a Number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x = "John";      // Now x is a String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Data Types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JavaScript Strings</a:t>
            </a:r>
          </a:p>
          <a:p>
            <a:pPr lvl="1"/>
            <a:r>
              <a:rPr lang="en-US" smtClean="0"/>
              <a:t>A string is a variable which stores a series of characters like "John Doe".</a:t>
            </a:r>
          </a:p>
          <a:p>
            <a:pPr lvl="1"/>
            <a:r>
              <a:rPr lang="en-US" smtClean="0"/>
              <a:t>A string can be any text inside quotes. You can use single or double quotes: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You can use quotes inside a string, as long as they don't match the quotes surrounding the string: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(5)</a:t>
            </a:r>
            <a:endParaRPr lang="en-US" sz="1100"/>
          </a:p>
        </p:txBody>
      </p:sp>
      <p:sp>
        <p:nvSpPr>
          <p:cNvPr id="8" name="Rectangle 7"/>
          <p:cNvSpPr/>
          <p:nvPr/>
        </p:nvSpPr>
        <p:spPr>
          <a:xfrm>
            <a:off x="2514600" y="2971800"/>
            <a:ext cx="45720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pt-BR" smtClean="0"/>
              <a:t>var carname="Volvo XC60";</a:t>
            </a:r>
            <a:br>
              <a:rPr lang="pt-BR" smtClean="0"/>
            </a:br>
            <a:r>
              <a:rPr lang="pt-BR" smtClean="0"/>
              <a:t>var carname='Volvo XC60';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4600" y="4648200"/>
            <a:ext cx="4572000" cy="9233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answer="It's alright";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answer="He is called 'Johnny'";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answer='He is called "Johnny"';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Data Types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JavaScript Numbers</a:t>
            </a:r>
          </a:p>
          <a:p>
            <a:pPr lvl="1"/>
            <a:r>
              <a:rPr lang="en-US" smtClean="0"/>
              <a:t>JavaScript has only one type of numbers. Numbers can be written with, or without decimals: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Extra large or extra small numbers can be written with scientific (exponential) notation: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(5)</a:t>
            </a:r>
            <a:endParaRPr lang="en-US" sz="1100"/>
          </a:p>
        </p:txBody>
      </p:sp>
      <p:sp>
        <p:nvSpPr>
          <p:cNvPr id="7" name="Rectangle 6"/>
          <p:cNvSpPr/>
          <p:nvPr/>
        </p:nvSpPr>
        <p:spPr>
          <a:xfrm>
            <a:off x="1905000" y="2362200"/>
            <a:ext cx="60198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x1=34.00;      //Written with decimals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x2=34;         //Written without decimals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67000" y="4114800"/>
            <a:ext cx="45720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y=123e5;      // 12300000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z=123e-5;     // 0.00123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Data Types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JavaScript Booleans</a:t>
            </a:r>
          </a:p>
          <a:p>
            <a:pPr lvl="1"/>
            <a:r>
              <a:rPr lang="en-US" smtClean="0"/>
              <a:t>Booleans can only have two values: true or false.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(5)</a:t>
            </a:r>
            <a:endParaRPr lang="en-US" sz="1100"/>
          </a:p>
        </p:txBody>
      </p:sp>
      <p:sp>
        <p:nvSpPr>
          <p:cNvPr id="8" name="Rectangle 7"/>
          <p:cNvSpPr/>
          <p:nvPr/>
        </p:nvSpPr>
        <p:spPr>
          <a:xfrm>
            <a:off x="2057400" y="2286000"/>
            <a:ext cx="45720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x=true;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y=false;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Data Types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JavaScript Arrays</a:t>
            </a:r>
          </a:p>
          <a:p>
            <a:pPr lvl="1"/>
            <a:r>
              <a:rPr lang="en-US" smtClean="0"/>
              <a:t>Examples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Array indexes are zero-based, which means the first item is [0], second is [1], and so 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(5)</a:t>
            </a:r>
            <a:endParaRPr lang="en-US" sz="1100"/>
          </a:p>
        </p:txBody>
      </p:sp>
      <p:sp>
        <p:nvSpPr>
          <p:cNvPr id="7" name="Rectangle 6"/>
          <p:cNvSpPr/>
          <p:nvPr/>
        </p:nvSpPr>
        <p:spPr>
          <a:xfrm>
            <a:off x="2362200" y="1981200"/>
            <a:ext cx="4572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cars=new Array();</a:t>
            </a:r>
            <a:br>
              <a:rPr lang="en-US" smtClean="0"/>
            </a:br>
            <a:r>
              <a:rPr lang="en-US" smtClean="0"/>
              <a:t>cars[0]="Saab";</a:t>
            </a:r>
            <a:br>
              <a:rPr lang="en-US" smtClean="0"/>
            </a:br>
            <a:r>
              <a:rPr lang="en-US" smtClean="0"/>
              <a:t>cars[1]="Volvo";</a:t>
            </a:r>
            <a:br>
              <a:rPr lang="en-US" smtClean="0"/>
            </a:br>
            <a:r>
              <a:rPr lang="en-US" smtClean="0"/>
              <a:t>cars[2]="BMW";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62200" y="3505200"/>
            <a:ext cx="45720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cars=new Array("</a:t>
            </a:r>
            <a:r>
              <a:rPr lang="en-US" err="1" smtClean="0"/>
              <a:t>Saab","Volvo","BMW</a:t>
            </a:r>
            <a:r>
              <a:rPr lang="en-US" smtClean="0"/>
              <a:t>");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62200" y="4419600"/>
            <a:ext cx="4572000" cy="381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cars=["</a:t>
            </a:r>
            <a:r>
              <a:rPr lang="en-US" err="1" smtClean="0"/>
              <a:t>Saab","Volvo","BMW</a:t>
            </a:r>
            <a:r>
              <a:rPr lang="en-US" smtClean="0"/>
              <a:t>"];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CÁC BƯỚC THIẾT KẾ 1 TRANG WEB (tt)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Bước 3: </a:t>
            </a:r>
            <a:r>
              <a:rPr lang="en-US" smtClean="0"/>
              <a:t>Lưu nội dung mã nguồn ở bước 2</a:t>
            </a:r>
          </a:p>
          <a:p>
            <a:pPr lvl="1"/>
            <a:r>
              <a:rPr lang="en-US" smtClean="0"/>
              <a:t> Chọn vị trí lưu trữ</a:t>
            </a:r>
          </a:p>
          <a:p>
            <a:pPr lvl="1"/>
            <a:r>
              <a:rPr lang="en-US" smtClean="0"/>
              <a:t> Đặt tên tập tin với phần mở rộng là .html hoặc .htm</a:t>
            </a:r>
          </a:p>
          <a:p>
            <a:r>
              <a:rPr lang="en-US" b="1" smtClean="0"/>
              <a:t>Bước 4: </a:t>
            </a:r>
            <a:r>
              <a:rPr lang="en-US" smtClean="0"/>
              <a:t>Xem kết quả trong trình duyệt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895600"/>
            <a:ext cx="5486400" cy="364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Data Types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JavaScript Objects</a:t>
            </a:r>
          </a:p>
          <a:p>
            <a:pPr lvl="1"/>
            <a:r>
              <a:rPr lang="en-US" smtClean="0"/>
              <a:t>An object is delimited by curly braces. Inside the braces the object's properties are defined as name and value pairs (name : value). The properties are separated by commas: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2"/>
            <a:r>
              <a:rPr lang="en-US" smtClean="0"/>
              <a:t>The object (person) in the example above has 3 properties: </a:t>
            </a:r>
            <a:r>
              <a:rPr lang="en-US" err="1" smtClean="0"/>
              <a:t>firstname</a:t>
            </a:r>
            <a:r>
              <a:rPr lang="en-US" smtClean="0"/>
              <a:t>, </a:t>
            </a:r>
            <a:r>
              <a:rPr lang="en-US" err="1" smtClean="0"/>
              <a:t>lastname</a:t>
            </a:r>
            <a:r>
              <a:rPr lang="en-US" smtClean="0"/>
              <a:t>, and id.</a:t>
            </a:r>
          </a:p>
          <a:p>
            <a:pPr lvl="1"/>
            <a:r>
              <a:rPr lang="en-US" smtClean="0"/>
              <a:t>Spaces and line breaks are not important. Your declaration can span multiple lines: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You can address the object properties in two ways: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(5)</a:t>
            </a:r>
            <a:endParaRPr lang="en-US" sz="1100"/>
          </a:p>
        </p:txBody>
      </p:sp>
      <p:sp>
        <p:nvSpPr>
          <p:cNvPr id="8" name="Rectangle 7"/>
          <p:cNvSpPr/>
          <p:nvPr/>
        </p:nvSpPr>
        <p:spPr>
          <a:xfrm>
            <a:off x="1676400" y="2667000"/>
            <a:ext cx="6705600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person={</a:t>
            </a:r>
            <a:r>
              <a:rPr lang="en-US" err="1" smtClean="0"/>
              <a:t>firstname</a:t>
            </a:r>
            <a:r>
              <a:rPr lang="en-US" smtClean="0"/>
              <a:t>:"John", </a:t>
            </a:r>
            <a:r>
              <a:rPr lang="en-US" err="1" smtClean="0"/>
              <a:t>lastname</a:t>
            </a:r>
            <a:r>
              <a:rPr lang="en-US" smtClean="0"/>
              <a:t>:"Doe", id:5566};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24400" y="4267200"/>
            <a:ext cx="3581400" cy="132343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err="1" smtClean="0"/>
              <a:t>var</a:t>
            </a:r>
            <a:r>
              <a:rPr lang="en-US" sz="1600" smtClean="0"/>
              <a:t> person={</a:t>
            </a:r>
            <a:br>
              <a:rPr lang="en-US" sz="1600" smtClean="0"/>
            </a:br>
            <a:r>
              <a:rPr lang="en-US" sz="1600" err="1" smtClean="0"/>
              <a:t>firstname</a:t>
            </a:r>
            <a:r>
              <a:rPr lang="en-US" sz="1600" smtClean="0"/>
              <a:t> : "John",</a:t>
            </a:r>
            <a:br>
              <a:rPr lang="en-US" sz="1600" smtClean="0"/>
            </a:br>
            <a:r>
              <a:rPr lang="en-US" sz="1600" err="1" smtClean="0"/>
              <a:t>lastname</a:t>
            </a:r>
            <a:r>
              <a:rPr lang="en-US" sz="1600" smtClean="0"/>
              <a:t>  : "Doe",</a:t>
            </a:r>
            <a:br>
              <a:rPr lang="en-US" sz="1600" smtClean="0"/>
            </a:br>
            <a:r>
              <a:rPr lang="en-US" sz="1600" smtClean="0"/>
              <a:t>id        :  5566</a:t>
            </a:r>
            <a:br>
              <a:rPr lang="en-US" sz="1600" smtClean="0"/>
            </a:br>
            <a:r>
              <a:rPr lang="en-US" sz="1600" smtClean="0"/>
              <a:t>};</a:t>
            </a: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2590800" y="6019800"/>
            <a:ext cx="45720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name=</a:t>
            </a:r>
            <a:r>
              <a:rPr lang="en-US" err="1" smtClean="0"/>
              <a:t>person.lastname</a:t>
            </a:r>
            <a:r>
              <a:rPr lang="en-US" smtClean="0"/>
              <a:t>;</a:t>
            </a:r>
            <a:br>
              <a:rPr lang="en-US" smtClean="0"/>
            </a:br>
            <a:r>
              <a:rPr lang="en-US" smtClean="0"/>
              <a:t>name=person["</a:t>
            </a:r>
            <a:r>
              <a:rPr lang="en-US" err="1" smtClean="0"/>
              <a:t>lastname</a:t>
            </a:r>
            <a:r>
              <a:rPr lang="en-US" smtClean="0"/>
              <a:t>"];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Data Types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Undefined and Null</a:t>
            </a:r>
          </a:p>
          <a:p>
            <a:pPr lvl="1"/>
            <a:r>
              <a:rPr lang="en-US" b="1" smtClean="0"/>
              <a:t>Undefined</a:t>
            </a:r>
            <a:r>
              <a:rPr lang="en-US" smtClean="0"/>
              <a:t> is the value of a variable with no value.</a:t>
            </a:r>
          </a:p>
          <a:p>
            <a:pPr lvl="1"/>
            <a:r>
              <a:rPr lang="en-US" smtClean="0"/>
              <a:t>Variables can be emptied by setting the value to </a:t>
            </a:r>
            <a:r>
              <a:rPr lang="en-US" b="1" smtClean="0"/>
              <a:t>null</a:t>
            </a:r>
            <a:r>
              <a:rPr lang="en-US" smtClean="0"/>
              <a:t>;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Declaring Variable Types</a:t>
            </a:r>
          </a:p>
          <a:p>
            <a:pPr lvl="1"/>
            <a:r>
              <a:rPr lang="en-US" smtClean="0"/>
              <a:t>When you declare a new variable, you can declare its type using the "new" keyword:</a:t>
            </a:r>
          </a:p>
          <a:p>
            <a:endParaRPr lang="en-US" smtClean="0"/>
          </a:p>
          <a:p>
            <a:endParaRPr lang="en-US" smtClean="0"/>
          </a:p>
          <a:p>
            <a:pPr lvl="1">
              <a:buNone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(5)</a:t>
            </a:r>
            <a:endParaRPr lang="en-US" sz="1100"/>
          </a:p>
        </p:txBody>
      </p:sp>
      <p:sp>
        <p:nvSpPr>
          <p:cNvPr id="9" name="Rectangle 8"/>
          <p:cNvSpPr/>
          <p:nvPr/>
        </p:nvSpPr>
        <p:spPr>
          <a:xfrm>
            <a:off x="2209800" y="2514600"/>
            <a:ext cx="45720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cars=null;</a:t>
            </a:r>
            <a:br>
              <a:rPr lang="en-US" smtClean="0"/>
            </a:br>
            <a:r>
              <a:rPr lang="en-US" smtClean="0"/>
              <a:t>person=null;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4724400"/>
            <a:ext cx="45720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carname</a:t>
            </a:r>
            <a:r>
              <a:rPr lang="en-US" smtClean="0"/>
              <a:t>=new String;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x=      new Number;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y=      new Boolean;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cars=   new Array;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person= new Object;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Objects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"Everything" in JavaScript is an Object: a String, a Number, an Array, a Date....</a:t>
            </a:r>
          </a:p>
          <a:p>
            <a:r>
              <a:rPr lang="en-US" smtClean="0"/>
              <a:t>In JavaScript, an object is data, with properties and methods.</a:t>
            </a:r>
          </a:p>
          <a:p>
            <a:pPr lvl="1"/>
            <a:r>
              <a:rPr lang="en-US" b="1" smtClean="0"/>
              <a:t>Properties</a:t>
            </a:r>
            <a:r>
              <a:rPr lang="en-US" smtClean="0"/>
              <a:t> are </a:t>
            </a:r>
            <a:r>
              <a:rPr lang="en-US" b="1" smtClean="0"/>
              <a:t>values</a:t>
            </a:r>
            <a:r>
              <a:rPr lang="en-US" smtClean="0"/>
              <a:t> associated with an object.</a:t>
            </a:r>
          </a:p>
          <a:p>
            <a:pPr lvl="1"/>
            <a:r>
              <a:rPr lang="en-US" b="1" smtClean="0"/>
              <a:t>Methods</a:t>
            </a:r>
            <a:r>
              <a:rPr lang="en-US" smtClean="0"/>
              <a:t> are </a:t>
            </a:r>
            <a:r>
              <a:rPr lang="en-US" b="1" smtClean="0"/>
              <a:t>actions</a:t>
            </a:r>
            <a:r>
              <a:rPr lang="en-US" smtClean="0"/>
              <a:t> that can be performed on objects.</a:t>
            </a:r>
          </a:p>
          <a:p>
            <a:r>
              <a:rPr lang="en-US" smtClean="0"/>
              <a:t>Objects in JavaScript:</a:t>
            </a:r>
          </a:p>
          <a:p>
            <a:pPr lvl="1"/>
            <a:r>
              <a:rPr lang="en-US" err="1" smtClean="0"/>
              <a:t>var</a:t>
            </a:r>
            <a:r>
              <a:rPr lang="en-US" smtClean="0"/>
              <a:t> txt = "Hello";</a:t>
            </a:r>
          </a:p>
          <a:p>
            <a:pPr lvl="1"/>
            <a:r>
              <a:rPr lang="en-US" smtClean="0"/>
              <a:t>You actually create a JavaScript String object. </a:t>
            </a:r>
          </a:p>
          <a:p>
            <a:pPr lvl="2"/>
            <a:r>
              <a:rPr lang="en-US" err="1" smtClean="0"/>
              <a:t>Propertie</a:t>
            </a:r>
            <a:r>
              <a:rPr lang="en-US" smtClean="0"/>
              <a:t>: length </a:t>
            </a:r>
          </a:p>
          <a:p>
            <a:pPr lvl="3">
              <a:buNone/>
            </a:pPr>
            <a:r>
              <a:rPr lang="en-US" err="1" smtClean="0"/>
              <a:t>txt.length</a:t>
            </a:r>
            <a:r>
              <a:rPr lang="en-US" smtClean="0"/>
              <a:t>=5;</a:t>
            </a:r>
          </a:p>
          <a:p>
            <a:pPr lvl="2"/>
            <a:r>
              <a:rPr lang="en-US" smtClean="0"/>
              <a:t>Methods: </a:t>
            </a:r>
            <a:r>
              <a:rPr lang="en-US" err="1" smtClean="0"/>
              <a:t>indexOf</a:t>
            </a:r>
            <a:r>
              <a:rPr lang="en-US" smtClean="0"/>
              <a:t>(), replace(), search()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(6)</a:t>
            </a:r>
            <a:endParaRPr lang="en-US" sz="11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Objects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Creating JavaScript Objects</a:t>
            </a:r>
          </a:p>
          <a:p>
            <a:pPr lvl="1"/>
            <a:r>
              <a:rPr lang="en-US" smtClean="0"/>
              <a:t>Almost "everything" in JavaScript is an object. Strings, Dates, Arrays, Functions.</a:t>
            </a:r>
          </a:p>
          <a:p>
            <a:pPr lvl="1"/>
            <a:r>
              <a:rPr lang="en-US" smtClean="0"/>
              <a:t>You can also create your own objects.</a:t>
            </a:r>
          </a:p>
          <a:p>
            <a:pPr lvl="1"/>
            <a:r>
              <a:rPr lang="en-US" smtClean="0"/>
              <a:t>This example creates an object called "person", and adds four properties to it:</a:t>
            </a:r>
          </a:p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(6)</a:t>
            </a:r>
            <a:endParaRPr lang="en-US" sz="1100"/>
          </a:p>
        </p:txBody>
      </p:sp>
      <p:sp>
        <p:nvSpPr>
          <p:cNvPr id="5" name="Rectangle 4"/>
          <p:cNvSpPr/>
          <p:nvPr/>
        </p:nvSpPr>
        <p:spPr>
          <a:xfrm>
            <a:off x="2590800" y="3352800"/>
            <a:ext cx="4572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person=new Object();</a:t>
            </a:r>
            <a:br>
              <a:rPr lang="en-US" smtClean="0"/>
            </a:br>
            <a:r>
              <a:rPr lang="en-US" err="1" smtClean="0"/>
              <a:t>person.firstname</a:t>
            </a:r>
            <a:r>
              <a:rPr lang="en-US" smtClean="0"/>
              <a:t>="John";</a:t>
            </a:r>
            <a:br>
              <a:rPr lang="en-US" smtClean="0"/>
            </a:br>
            <a:r>
              <a:rPr lang="en-US" err="1" smtClean="0"/>
              <a:t>person.lastname</a:t>
            </a:r>
            <a:r>
              <a:rPr lang="en-US" smtClean="0"/>
              <a:t>="Doe";</a:t>
            </a:r>
            <a:br>
              <a:rPr lang="en-US" smtClean="0"/>
            </a:br>
            <a:r>
              <a:rPr lang="en-US" err="1" smtClean="0"/>
              <a:t>person.age</a:t>
            </a:r>
            <a:r>
              <a:rPr lang="en-US" smtClean="0"/>
              <a:t>=50;</a:t>
            </a:r>
            <a:br>
              <a:rPr lang="en-US" smtClean="0"/>
            </a:br>
            <a:r>
              <a:rPr lang="en-US" err="1" smtClean="0"/>
              <a:t>person.eyecolor</a:t>
            </a:r>
            <a:r>
              <a:rPr lang="en-US" smtClean="0"/>
              <a:t>="blue";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Objects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Accessing Object Properties</a:t>
            </a:r>
          </a:p>
          <a:p>
            <a:pPr lvl="1"/>
            <a:r>
              <a:rPr lang="en-US" smtClean="0"/>
              <a:t>The syntax for accessing the property of an object is:</a:t>
            </a:r>
          </a:p>
          <a:p>
            <a:pPr lvl="2"/>
            <a:r>
              <a:rPr lang="en-US" i="1" err="1" smtClean="0"/>
              <a:t>objectName.propertyName</a:t>
            </a:r>
            <a:endParaRPr lang="en-US" smtClean="0"/>
          </a:p>
          <a:p>
            <a:pPr lvl="1"/>
            <a:r>
              <a:rPr lang="en-US" smtClean="0"/>
              <a:t>This example uses the length property of the String object to find the length of a string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(6)</a:t>
            </a:r>
            <a:endParaRPr lang="en-US" sz="1100"/>
          </a:p>
        </p:txBody>
      </p:sp>
      <p:sp>
        <p:nvSpPr>
          <p:cNvPr id="6" name="Rectangle 5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4300" lvl="2"/>
            <a:r>
              <a:rPr lang="en-US" err="1" smtClean="0"/>
              <a:t>var</a:t>
            </a:r>
            <a:r>
              <a:rPr lang="en-US" smtClean="0"/>
              <a:t> message="Hello World!";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x=</a:t>
            </a:r>
            <a:r>
              <a:rPr lang="en-US" err="1" smtClean="0"/>
              <a:t>message.length</a:t>
            </a:r>
            <a:r>
              <a:rPr lang="en-US" smtClean="0"/>
              <a:t>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Objects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Accessing Object Methods</a:t>
            </a:r>
          </a:p>
          <a:p>
            <a:pPr lvl="1"/>
            <a:r>
              <a:rPr lang="en-US" smtClean="0"/>
              <a:t>You can call a method with the following syntax:</a:t>
            </a:r>
          </a:p>
          <a:p>
            <a:pPr lvl="2"/>
            <a:r>
              <a:rPr lang="en-US" i="1" err="1" smtClean="0"/>
              <a:t>objectName.methodName</a:t>
            </a:r>
            <a:r>
              <a:rPr lang="en-US" i="1" smtClean="0"/>
              <a:t>()</a:t>
            </a:r>
            <a:endParaRPr lang="en-US" smtClean="0"/>
          </a:p>
          <a:p>
            <a:pPr lvl="1"/>
            <a:r>
              <a:rPr lang="en-US" smtClean="0"/>
              <a:t>This example uses the </a:t>
            </a:r>
            <a:r>
              <a:rPr lang="en-US" err="1" smtClean="0"/>
              <a:t>toUpperCase</a:t>
            </a:r>
            <a:r>
              <a:rPr lang="en-US" smtClean="0"/>
              <a:t>() method of the String object, to convert a text to uppercase: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(6)</a:t>
            </a:r>
            <a:endParaRPr lang="en-US" sz="1100"/>
          </a:p>
        </p:txBody>
      </p:sp>
      <p:sp>
        <p:nvSpPr>
          <p:cNvPr id="6" name="Rectangle 5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4300" lvl="2"/>
            <a:r>
              <a:rPr lang="da-DK" smtClean="0"/>
              <a:t>var message="Hello world!";</a:t>
            </a:r>
            <a:br>
              <a:rPr lang="da-DK" smtClean="0"/>
            </a:br>
            <a:r>
              <a:rPr lang="da-DK" smtClean="0"/>
              <a:t>var x=message.toUpperCase();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Regular Expression (Regex)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What is RegExp?</a:t>
            </a:r>
          </a:p>
          <a:p>
            <a:pPr lvl="1"/>
            <a:r>
              <a:rPr lang="en-US" smtClean="0"/>
              <a:t>A regular expression is an object that describes a pattern of characters.</a:t>
            </a:r>
          </a:p>
          <a:p>
            <a:pPr lvl="1"/>
            <a:r>
              <a:rPr lang="en-US" smtClean="0"/>
              <a:t>When you search in a text, you can use a pattern to describe what you are searching for.</a:t>
            </a:r>
          </a:p>
          <a:p>
            <a:pPr lvl="1"/>
            <a:r>
              <a:rPr lang="en-US" smtClean="0"/>
              <a:t>A simple pattern can be one single character.</a:t>
            </a:r>
          </a:p>
          <a:p>
            <a:pPr lvl="1"/>
            <a:r>
              <a:rPr lang="en-US" smtClean="0"/>
              <a:t>A more complicated pattern can consist of more characters, and can be used for parsing, format checking, substitution and more.</a:t>
            </a:r>
          </a:p>
          <a:p>
            <a:pPr lvl="1"/>
            <a:r>
              <a:rPr lang="en-US" smtClean="0"/>
              <a:t>Regular expressions are used to perform powerful pattern-matching and "search-and-replace" functions on text.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146</a:t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Regular Expression (Regex)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Syntax: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lvl="1"/>
            <a:r>
              <a:rPr lang="en-US" smtClean="0"/>
              <a:t>pattern specifies the pattern of an expression</a:t>
            </a:r>
          </a:p>
          <a:p>
            <a:pPr lvl="1"/>
            <a:r>
              <a:rPr lang="en-US" smtClean="0"/>
              <a:t>modifiers specify if a search should be global, case-sensitive, etc.</a:t>
            </a:r>
          </a:p>
          <a:p>
            <a:pPr lvl="1"/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33600" y="1676400"/>
            <a:ext cx="4572000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var patt=new RegExp(pattern,modifiers);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or more simply: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var patt=/pattern/modifiers;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Regular Expression (Regex)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RegExp Modifiers</a:t>
            </a:r>
          </a:p>
          <a:p>
            <a:pPr lvl="1"/>
            <a:r>
              <a:rPr lang="en-US" smtClean="0"/>
              <a:t>Modifiers are used to perform case-insensitive and global searches.</a:t>
            </a:r>
          </a:p>
          <a:p>
            <a:pPr lvl="1"/>
            <a:r>
              <a:rPr lang="en-US" smtClean="0"/>
              <a:t>The </a:t>
            </a:r>
            <a:r>
              <a:rPr lang="en-US" b="1" smtClean="0">
                <a:solidFill>
                  <a:srgbClr val="FF0000"/>
                </a:solidFill>
              </a:rPr>
              <a:t>i</a:t>
            </a:r>
            <a:r>
              <a:rPr lang="en-US" smtClean="0"/>
              <a:t> modifier is used to perform case-insensitive matching.</a:t>
            </a:r>
          </a:p>
          <a:p>
            <a:pPr lvl="1"/>
            <a:r>
              <a:rPr lang="en-US" smtClean="0"/>
              <a:t>The </a:t>
            </a:r>
            <a:r>
              <a:rPr lang="en-US" b="1" smtClean="0">
                <a:solidFill>
                  <a:srgbClr val="FF0000"/>
                </a:solidFill>
              </a:rPr>
              <a:t>g</a:t>
            </a:r>
            <a:r>
              <a:rPr lang="en-US" smtClean="0"/>
              <a:t> modifier is used to perform a global match </a:t>
            </a:r>
          </a:p>
          <a:p>
            <a:pPr lvl="2"/>
            <a:r>
              <a:rPr lang="en-US" smtClean="0"/>
              <a:t>find all matches rather than stopping after the first match</a:t>
            </a:r>
          </a:p>
          <a:p>
            <a:pPr lvl="1"/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148</a:t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Regular Expression -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Example 1:</a:t>
            </a:r>
          </a:p>
          <a:p>
            <a:pPr lvl="1"/>
            <a:r>
              <a:rPr lang="en-US" smtClean="0"/>
              <a:t>Do a case-insensitive search for "w3schools" in a string: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b="1" smtClean="0"/>
              <a:t>Example 2:</a:t>
            </a:r>
          </a:p>
          <a:p>
            <a:pPr lvl="1"/>
            <a:r>
              <a:rPr lang="en-US" smtClean="0"/>
              <a:t>Do a global search for "is":</a:t>
            </a:r>
          </a:p>
          <a:p>
            <a:endParaRPr lang="en-US" b="1" smtClean="0"/>
          </a:p>
          <a:p>
            <a:endParaRPr lang="en-US" b="1" smtClean="0"/>
          </a:p>
          <a:p>
            <a:r>
              <a:rPr lang="en-US" b="1" smtClean="0"/>
              <a:t>Example 3:</a:t>
            </a:r>
          </a:p>
          <a:p>
            <a:pPr lvl="1"/>
            <a:r>
              <a:rPr lang="en-US" smtClean="0"/>
              <a:t>Do a global, case-insensitive search for "is":</a:t>
            </a:r>
            <a:endParaRPr lang="en-US" b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0" y="1981200"/>
            <a:ext cx="54864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var str="Visit W3Schools";</a:t>
            </a:r>
            <a:br>
              <a:rPr lang="en-US" smtClean="0"/>
            </a:br>
            <a:r>
              <a:rPr lang="en-US" smtClean="0"/>
              <a:t>var patt1=/w3schools/i;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28800" y="3657600"/>
            <a:ext cx="54864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var str="Is this all there is?";</a:t>
            </a:r>
            <a:br>
              <a:rPr lang="en-US" smtClean="0"/>
            </a:br>
            <a:r>
              <a:rPr lang="en-US" smtClean="0"/>
              <a:t>var patt1=/is/g;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2438400"/>
            <a:ext cx="2590800" cy="381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mtClean="0"/>
              <a:t>Visit </a:t>
            </a:r>
            <a:r>
              <a:rPr lang="en-US" smtClean="0">
                <a:solidFill>
                  <a:srgbClr val="FF0000"/>
                </a:solidFill>
              </a:rPr>
              <a:t>W3Schools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800" y="4038600"/>
            <a:ext cx="2590800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mtClean="0"/>
              <a:t>Is th</a:t>
            </a:r>
            <a:r>
              <a:rPr lang="en-US" smtClean="0">
                <a:solidFill>
                  <a:srgbClr val="FF0000"/>
                </a:solidFill>
              </a:rPr>
              <a:t>is</a:t>
            </a:r>
            <a:r>
              <a:rPr lang="en-US" smtClean="0"/>
              <a:t> all there </a:t>
            </a:r>
            <a:r>
              <a:rPr lang="en-US" smtClean="0">
                <a:solidFill>
                  <a:srgbClr val="FF0000"/>
                </a:solidFill>
              </a:rPr>
              <a:t>is</a:t>
            </a:r>
            <a:r>
              <a:rPr lang="en-US" smtClean="0"/>
              <a:t>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5334000"/>
            <a:ext cx="54864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var str="Is this all there is?";</a:t>
            </a:r>
            <a:br>
              <a:rPr lang="en-US" smtClean="0"/>
            </a:br>
            <a:r>
              <a:rPr lang="en-US" smtClean="0"/>
              <a:t>var patt1=/is/gi;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00800" y="5791200"/>
            <a:ext cx="2590800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Is</a:t>
            </a:r>
            <a:r>
              <a:rPr lang="en-US" smtClean="0"/>
              <a:t> th</a:t>
            </a:r>
            <a:r>
              <a:rPr lang="en-US" smtClean="0">
                <a:solidFill>
                  <a:srgbClr val="FF0000"/>
                </a:solidFill>
              </a:rPr>
              <a:t>is</a:t>
            </a:r>
            <a:r>
              <a:rPr lang="en-US" smtClean="0"/>
              <a:t> all there </a:t>
            </a:r>
            <a:r>
              <a:rPr lang="en-US" smtClean="0">
                <a:solidFill>
                  <a:srgbClr val="FF0000"/>
                </a:solidFill>
              </a:rPr>
              <a:t>is</a:t>
            </a:r>
            <a:r>
              <a:rPr lang="en-US" smtClean="0"/>
              <a:t>?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bước</a:t>
            </a:r>
            <a:r>
              <a:rPr lang="en-US" smtClean="0"/>
              <a:t> </a:t>
            </a:r>
            <a:r>
              <a:rPr lang="en-US" err="1" smtClean="0"/>
              <a:t>xây</a:t>
            </a:r>
            <a:r>
              <a:rPr lang="en-US" smtClean="0"/>
              <a:t> </a:t>
            </a:r>
            <a:r>
              <a:rPr lang="en-US" err="1" smtClean="0"/>
              <a:t>dựng</a:t>
            </a:r>
            <a:r>
              <a:rPr lang="en-US" smtClean="0"/>
              <a:t> 1 website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Như</a:t>
            </a:r>
            <a:r>
              <a:rPr lang="en-US" smtClean="0"/>
              <a:t> </a:t>
            </a:r>
            <a:r>
              <a:rPr lang="en-US" err="1" smtClean="0"/>
              <a:t>quy</a:t>
            </a:r>
            <a:r>
              <a:rPr lang="en-US" smtClean="0"/>
              <a:t> </a:t>
            </a:r>
            <a:r>
              <a:rPr lang="en-US" err="1" smtClean="0"/>
              <a:t>trình</a:t>
            </a:r>
            <a:r>
              <a:rPr lang="en-US" smtClean="0"/>
              <a:t> </a:t>
            </a:r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phần</a:t>
            </a:r>
            <a:r>
              <a:rPr lang="en-US" smtClean="0"/>
              <a:t> mềm</a:t>
            </a:r>
            <a:endParaRPr lang="vi-VN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Regular Expression </a:t>
            </a:r>
            <a:r>
              <a:rPr lang="en-US" smtClean="0"/>
              <a:t>- </a:t>
            </a:r>
            <a:r>
              <a:rPr lang="en-US" b="0" smtClean="0"/>
              <a:t> </a:t>
            </a:r>
            <a:r>
              <a:rPr lang="en-US" smtClean="0"/>
              <a:t>test() method</a:t>
            </a:r>
            <a:r>
              <a:rPr lang="en-US" b="0" smtClean="0"/>
              <a:t> 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test() method searches a string for a specified value, and returns true or false, depending on the result.</a:t>
            </a:r>
          </a:p>
          <a:p>
            <a:r>
              <a:rPr lang="en-US" smtClean="0"/>
              <a:t>The following example searches a string for the character "e":</a:t>
            </a:r>
          </a:p>
          <a:p>
            <a:pPr>
              <a:buNone/>
            </a:pPr>
            <a:endParaRPr lang="en-US" b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0" y="2967335"/>
            <a:ext cx="67818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var patt1=new RegExp("e");</a:t>
            </a:r>
            <a:br>
              <a:rPr lang="en-US" smtClean="0"/>
            </a:br>
            <a:r>
              <a:rPr lang="en-US" smtClean="0"/>
              <a:t>document.write(patt1.test("The best things in life are free"));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96000" y="3733800"/>
            <a:ext cx="2590800" cy="381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mtClean="0"/>
              <a:t>true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Regular Expression </a:t>
            </a:r>
            <a:r>
              <a:rPr lang="en-US" smtClean="0"/>
              <a:t>- </a:t>
            </a:r>
            <a:r>
              <a:rPr lang="en-US" b="0" smtClean="0"/>
              <a:t> </a:t>
            </a:r>
            <a:r>
              <a:rPr lang="en-US" smtClean="0"/>
              <a:t>exec() method  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exec() method searches a string for a specified value, and returns the text of the found value. If no match is found, it returns </a:t>
            </a:r>
            <a:r>
              <a:rPr lang="en-US" i="1" smtClean="0"/>
              <a:t>null.</a:t>
            </a:r>
            <a:endParaRPr lang="en-US" smtClean="0"/>
          </a:p>
          <a:p>
            <a:r>
              <a:rPr lang="en-US" smtClean="0"/>
              <a:t>The following example searches a string for the character "e":</a:t>
            </a:r>
          </a:p>
          <a:p>
            <a:pPr>
              <a:buNone/>
            </a:pPr>
            <a:endParaRPr lang="en-US" b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0" y="2967335"/>
            <a:ext cx="67818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var patt1=new RegExp("e");</a:t>
            </a:r>
            <a:br>
              <a:rPr lang="en-US" smtClean="0"/>
            </a:br>
            <a:r>
              <a:rPr lang="en-US" smtClean="0"/>
              <a:t>document.write(patt1.exec("The best things in life are free"));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96000" y="3733800"/>
            <a:ext cx="2590800" cy="381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mtClean="0"/>
              <a:t>e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function is a block of code that will be executed when "someone" calls it: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(7)</a:t>
            </a:r>
            <a:endParaRPr lang="en-US" sz="1100"/>
          </a:p>
        </p:txBody>
      </p:sp>
      <p:sp>
        <p:nvSpPr>
          <p:cNvPr id="7" name="Rectangle 6"/>
          <p:cNvSpPr/>
          <p:nvPr/>
        </p:nvSpPr>
        <p:spPr>
          <a:xfrm>
            <a:off x="1676400" y="2057400"/>
            <a:ext cx="6248400" cy="42473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&lt;!DOCTYPE html&gt;</a:t>
            </a:r>
            <a:br>
              <a:rPr lang="en-US" smtClean="0"/>
            </a:br>
            <a:r>
              <a:rPr lang="en-US" smtClean="0"/>
              <a:t>&lt;html&gt;</a:t>
            </a:r>
            <a:br>
              <a:rPr lang="en-US" smtClean="0"/>
            </a:br>
            <a:r>
              <a:rPr lang="en-US" smtClean="0"/>
              <a:t>&lt;head&gt;</a:t>
            </a:r>
            <a:br>
              <a:rPr lang="en-US" smtClean="0"/>
            </a:br>
            <a:r>
              <a:rPr lang="en-US" smtClean="0"/>
              <a:t>&lt;script&gt;</a:t>
            </a:r>
            <a:br>
              <a:rPr lang="en-US" smtClean="0"/>
            </a:br>
            <a:r>
              <a:rPr lang="en-US" smtClean="0"/>
              <a:t>	function </a:t>
            </a:r>
            <a:r>
              <a:rPr lang="en-US" err="1" smtClean="0"/>
              <a:t>myFunction</a:t>
            </a:r>
            <a:r>
              <a:rPr lang="en-US" smtClean="0"/>
              <a:t>()</a:t>
            </a:r>
            <a:br>
              <a:rPr lang="en-US" smtClean="0"/>
            </a:br>
            <a:r>
              <a:rPr lang="en-US" smtClean="0"/>
              <a:t>	{</a:t>
            </a:r>
            <a:br>
              <a:rPr lang="en-US" smtClean="0"/>
            </a:br>
            <a:r>
              <a:rPr lang="en-US" smtClean="0"/>
              <a:t>		alert("Hello World!");</a:t>
            </a:r>
            <a:br>
              <a:rPr lang="en-US" smtClean="0"/>
            </a:br>
            <a:r>
              <a:rPr lang="en-US" smtClean="0"/>
              <a:t>	}</a:t>
            </a:r>
            <a:br>
              <a:rPr lang="en-US" smtClean="0"/>
            </a:br>
            <a:r>
              <a:rPr lang="en-US" smtClean="0"/>
              <a:t>&lt;/script&gt;</a:t>
            </a:r>
            <a:br>
              <a:rPr lang="en-US" smtClean="0"/>
            </a:br>
            <a:r>
              <a:rPr lang="en-US" smtClean="0"/>
              <a:t>&lt;/head&gt;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&lt;body&gt;</a:t>
            </a:r>
            <a:br>
              <a:rPr lang="en-US" smtClean="0"/>
            </a:br>
            <a:r>
              <a:rPr lang="en-US" smtClean="0"/>
              <a:t>	&lt;button </a:t>
            </a:r>
            <a:r>
              <a:rPr lang="en-US" err="1" smtClean="0"/>
              <a:t>onclick</a:t>
            </a:r>
            <a:r>
              <a:rPr lang="en-US" smtClean="0"/>
              <a:t>="</a:t>
            </a:r>
            <a:r>
              <a:rPr lang="en-US" err="1" smtClean="0"/>
              <a:t>myFunction</a:t>
            </a:r>
            <a:r>
              <a:rPr lang="en-US" smtClean="0"/>
              <a:t>()"&gt;Try it&lt;/button&gt;</a:t>
            </a:r>
            <a:br>
              <a:rPr lang="en-US" smtClean="0"/>
            </a:br>
            <a:r>
              <a:rPr lang="en-US" smtClean="0"/>
              <a:t>&lt;/body&gt;</a:t>
            </a:r>
            <a:br>
              <a:rPr lang="en-US" smtClean="0"/>
            </a:br>
            <a:r>
              <a:rPr lang="en-US" smtClean="0"/>
              <a:t>&lt;/html&gt;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JavaScript Function Syntax</a:t>
            </a:r>
          </a:p>
          <a:p>
            <a:pPr lvl="1"/>
            <a:r>
              <a:rPr lang="en-US" smtClean="0"/>
              <a:t>A function is written as a code block (inside curly { } braces), preceded by the </a:t>
            </a:r>
            <a:r>
              <a:rPr lang="en-US" b="1" smtClean="0"/>
              <a:t>function</a:t>
            </a:r>
            <a:r>
              <a:rPr lang="en-US" smtClean="0"/>
              <a:t> keyword: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The function can be called directly when an event occurs (like when a user clicks a button), and it can be called from "anywhere" by JavaScript code.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(7)</a:t>
            </a:r>
            <a:endParaRPr lang="en-US" sz="1100"/>
          </a:p>
        </p:txBody>
      </p:sp>
      <p:sp>
        <p:nvSpPr>
          <p:cNvPr id="7" name="Rectangle 6"/>
          <p:cNvSpPr/>
          <p:nvPr/>
        </p:nvSpPr>
        <p:spPr>
          <a:xfrm>
            <a:off x="1676400" y="2362200"/>
            <a:ext cx="62484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smtClean="0"/>
              <a:t>function</a:t>
            </a:r>
            <a:r>
              <a:rPr lang="en-US" smtClean="0"/>
              <a:t> </a:t>
            </a:r>
            <a:r>
              <a:rPr lang="en-US" i="1" err="1" smtClean="0"/>
              <a:t>functionname</a:t>
            </a:r>
            <a:r>
              <a:rPr lang="en-US" smtClean="0"/>
              <a:t>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</a:t>
            </a:r>
            <a:r>
              <a:rPr lang="en-US" i="1" smtClean="0"/>
              <a:t>some code to be executed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76400" y="3733800"/>
            <a:ext cx="62484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smtClean="0"/>
              <a:t>function</a:t>
            </a:r>
            <a:r>
              <a:rPr lang="en-US" smtClean="0"/>
              <a:t> </a:t>
            </a:r>
            <a:r>
              <a:rPr lang="en-US" i="1" err="1" smtClean="0"/>
              <a:t>functionname</a:t>
            </a:r>
            <a:r>
              <a:rPr lang="en-US" smtClean="0"/>
              <a:t>(</a:t>
            </a:r>
            <a:r>
              <a:rPr lang="en-US" i="1" smtClean="0"/>
              <a:t>var1</a:t>
            </a:r>
            <a:r>
              <a:rPr lang="en-US" smtClean="0"/>
              <a:t>,</a:t>
            </a:r>
            <a:r>
              <a:rPr lang="en-US" i="1" smtClean="0"/>
              <a:t>var2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</a:t>
            </a:r>
            <a:r>
              <a:rPr lang="en-US" i="1" smtClean="0"/>
              <a:t>some code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Calling a Function with Arguments</a:t>
            </a:r>
          </a:p>
          <a:p>
            <a:pPr lvl="1"/>
            <a:r>
              <a:rPr lang="en-US" smtClean="0"/>
              <a:t>When you call a function, you can pass along some values to it, these values are called </a:t>
            </a:r>
            <a:r>
              <a:rPr lang="en-US" i="1" smtClean="0"/>
              <a:t>arguments</a:t>
            </a:r>
            <a:r>
              <a:rPr lang="en-US" smtClean="0"/>
              <a:t> or </a:t>
            </a:r>
            <a:r>
              <a:rPr lang="en-US" i="1" smtClean="0"/>
              <a:t>parameters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These arguments can be used inside the function.</a:t>
            </a:r>
          </a:p>
          <a:p>
            <a:pPr lvl="2"/>
            <a:r>
              <a:rPr lang="en-US" smtClean="0"/>
              <a:t>You can send as many arguments as you like, separated by commas (,)</a:t>
            </a:r>
          </a:p>
          <a:p>
            <a:endParaRPr lang="en-US" smtClean="0"/>
          </a:p>
          <a:p>
            <a:endParaRPr lang="en-US" smtClean="0"/>
          </a:p>
          <a:p>
            <a:pPr lvl="1"/>
            <a:r>
              <a:rPr lang="en-US" smtClean="0"/>
              <a:t>Example: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(7)</a:t>
            </a:r>
            <a:endParaRPr lang="en-US" sz="1100"/>
          </a:p>
        </p:txBody>
      </p:sp>
      <p:sp>
        <p:nvSpPr>
          <p:cNvPr id="8" name="Rectangle 7"/>
          <p:cNvSpPr/>
          <p:nvPr/>
        </p:nvSpPr>
        <p:spPr>
          <a:xfrm>
            <a:off x="2362200" y="2971800"/>
            <a:ext cx="510539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err="1" smtClean="0"/>
              <a:t>functionname</a:t>
            </a:r>
            <a:r>
              <a:rPr lang="en-US" smtClean="0"/>
              <a:t>();</a:t>
            </a:r>
          </a:p>
          <a:p>
            <a:r>
              <a:rPr lang="en-US" err="1" smtClean="0"/>
              <a:t>functionname</a:t>
            </a:r>
            <a:r>
              <a:rPr lang="en-US" smtClean="0"/>
              <a:t>(</a:t>
            </a:r>
            <a:r>
              <a:rPr lang="en-US" i="1" smtClean="0"/>
              <a:t>argument1,argument2</a:t>
            </a:r>
            <a:r>
              <a:rPr lang="en-US" smtClean="0"/>
              <a:t>);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62200" y="4038600"/>
            <a:ext cx="6553200" cy="25853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&lt;button </a:t>
            </a:r>
            <a:r>
              <a:rPr lang="en-US" err="1" smtClean="0"/>
              <a:t>onclick</a:t>
            </a:r>
            <a:r>
              <a:rPr lang="en-US" smtClean="0"/>
              <a:t>="</a:t>
            </a:r>
            <a:r>
              <a:rPr lang="en-US" err="1" smtClean="0"/>
              <a:t>myFunction</a:t>
            </a:r>
            <a:r>
              <a:rPr lang="en-US" smtClean="0"/>
              <a:t>('Harry </a:t>
            </a:r>
            <a:r>
              <a:rPr lang="en-US" err="1" smtClean="0"/>
              <a:t>Potter','Wizard</a:t>
            </a:r>
            <a:r>
              <a:rPr lang="en-US" smtClean="0"/>
              <a:t>')"&gt;</a:t>
            </a:r>
          </a:p>
          <a:p>
            <a:r>
              <a:rPr lang="en-US" smtClean="0"/>
              <a:t>	Try it</a:t>
            </a:r>
          </a:p>
          <a:p>
            <a:r>
              <a:rPr lang="en-US" smtClean="0"/>
              <a:t>&lt;/button&gt;</a:t>
            </a:r>
            <a:br>
              <a:rPr lang="en-US" smtClean="0"/>
            </a:br>
            <a:r>
              <a:rPr lang="en-US" smtClean="0"/>
              <a:t>&lt;script&gt;</a:t>
            </a:r>
            <a:br>
              <a:rPr lang="en-US" smtClean="0"/>
            </a:br>
            <a:r>
              <a:rPr lang="en-US" smtClean="0"/>
              <a:t>	function </a:t>
            </a:r>
            <a:r>
              <a:rPr lang="en-US" err="1" smtClean="0"/>
              <a:t>myFunction</a:t>
            </a:r>
            <a:r>
              <a:rPr lang="en-US" smtClean="0"/>
              <a:t>(</a:t>
            </a:r>
            <a:r>
              <a:rPr lang="en-US" err="1" smtClean="0"/>
              <a:t>name,job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	{</a:t>
            </a:r>
            <a:br>
              <a:rPr lang="en-US" smtClean="0"/>
            </a:br>
            <a:r>
              <a:rPr lang="en-US" smtClean="0"/>
              <a:t>		alert("Welcome " + name + ", the " + job);</a:t>
            </a:r>
            <a:br>
              <a:rPr lang="en-US" smtClean="0"/>
            </a:br>
            <a:r>
              <a:rPr lang="en-US" smtClean="0"/>
              <a:t>	}</a:t>
            </a:r>
            <a:br>
              <a:rPr lang="en-US" smtClean="0"/>
            </a:br>
            <a:r>
              <a:rPr lang="en-US" smtClean="0"/>
              <a:t>&lt;/script&gt;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562600"/>
          </a:xfrm>
        </p:spPr>
        <p:txBody>
          <a:bodyPr/>
          <a:lstStyle/>
          <a:p>
            <a:r>
              <a:rPr lang="en-US" smtClean="0"/>
              <a:t>Functions With a Return Value</a:t>
            </a:r>
          </a:p>
          <a:p>
            <a:pPr lvl="1"/>
            <a:r>
              <a:rPr lang="en-US" smtClean="0"/>
              <a:t>Sometimes you want your function to return a value back to where the call was made.</a:t>
            </a:r>
          </a:p>
          <a:p>
            <a:pPr lvl="1"/>
            <a:r>
              <a:rPr lang="en-US" smtClean="0"/>
              <a:t>This is possible by using the </a:t>
            </a:r>
            <a:r>
              <a:rPr lang="en-US" i="1" smtClean="0">
                <a:solidFill>
                  <a:srgbClr val="FF0000"/>
                </a:solidFill>
              </a:rPr>
              <a:t>return</a:t>
            </a:r>
            <a:r>
              <a:rPr lang="en-US" smtClean="0"/>
              <a:t> statement.</a:t>
            </a:r>
          </a:p>
          <a:p>
            <a:pPr lvl="1"/>
            <a:r>
              <a:rPr lang="en-US" smtClean="0"/>
              <a:t>When using the </a:t>
            </a:r>
            <a:r>
              <a:rPr lang="en-US" i="1" smtClean="0">
                <a:solidFill>
                  <a:srgbClr val="FF0000"/>
                </a:solidFill>
              </a:rPr>
              <a:t>return</a:t>
            </a:r>
            <a:r>
              <a:rPr lang="en-US" smtClean="0"/>
              <a:t> statement, the function will stop executing, and </a:t>
            </a:r>
            <a:r>
              <a:rPr lang="en-US" smtClean="0">
                <a:solidFill>
                  <a:srgbClr val="FF0000"/>
                </a:solidFill>
              </a:rPr>
              <a:t>return</a:t>
            </a:r>
            <a:r>
              <a:rPr lang="en-US" smtClean="0"/>
              <a:t> the specified value.</a:t>
            </a:r>
          </a:p>
          <a:p>
            <a:r>
              <a:rPr lang="en-US" smtClean="0"/>
              <a:t>Syntax: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Example: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(7)</a:t>
            </a:r>
            <a:endParaRPr lang="en-US" sz="1100"/>
          </a:p>
        </p:txBody>
      </p:sp>
      <p:sp>
        <p:nvSpPr>
          <p:cNvPr id="7" name="Rectangle 6"/>
          <p:cNvSpPr/>
          <p:nvPr/>
        </p:nvSpPr>
        <p:spPr>
          <a:xfrm>
            <a:off x="3733800" y="3352800"/>
            <a:ext cx="35052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function </a:t>
            </a:r>
            <a:r>
              <a:rPr lang="en-US" err="1" smtClean="0"/>
              <a:t>functionname</a:t>
            </a:r>
            <a:r>
              <a:rPr lang="en-US" smtClean="0"/>
              <a:t>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some code</a:t>
            </a:r>
          </a:p>
          <a:p>
            <a:r>
              <a:rPr lang="en-US" smtClean="0"/>
              <a:t>	return value;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33800" y="5105400"/>
            <a:ext cx="35052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function </a:t>
            </a:r>
            <a:r>
              <a:rPr lang="en-US" err="1" smtClean="0"/>
              <a:t>myFunction</a:t>
            </a:r>
            <a:r>
              <a:rPr lang="en-US" smtClean="0"/>
              <a:t>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</a:t>
            </a:r>
            <a:r>
              <a:rPr lang="en-US" err="1" smtClean="0"/>
              <a:t>var</a:t>
            </a:r>
            <a:r>
              <a:rPr lang="en-US" smtClean="0"/>
              <a:t> x=5;</a:t>
            </a:r>
            <a:br>
              <a:rPr lang="en-US" smtClean="0"/>
            </a:br>
            <a:r>
              <a:rPr lang="en-US" smtClean="0"/>
              <a:t>	return x;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562600"/>
          </a:xfrm>
        </p:spPr>
        <p:txBody>
          <a:bodyPr/>
          <a:lstStyle/>
          <a:p>
            <a:r>
              <a:rPr lang="en-US" smtClean="0"/>
              <a:t>More Example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(7)</a:t>
            </a:r>
            <a:endParaRPr lang="en-US" sz="1100"/>
          </a:p>
        </p:txBody>
      </p:sp>
      <p:sp>
        <p:nvSpPr>
          <p:cNvPr id="8" name="Rectangle 7"/>
          <p:cNvSpPr/>
          <p:nvPr/>
        </p:nvSpPr>
        <p:spPr>
          <a:xfrm>
            <a:off x="838200" y="1752600"/>
            <a:ext cx="7924800" cy="39703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…</a:t>
            </a:r>
          </a:p>
          <a:p>
            <a:r>
              <a:rPr lang="en-US" smtClean="0"/>
              <a:t>&lt;p&gt;This example calls a function which performs a calculation, and returns the result:&lt;/p&gt;</a:t>
            </a:r>
          </a:p>
          <a:p>
            <a:endParaRPr lang="en-US" smtClean="0"/>
          </a:p>
          <a:p>
            <a:r>
              <a:rPr lang="en-US" smtClean="0"/>
              <a:t>&lt;p id="demo"&gt;&lt;/p&gt;</a:t>
            </a:r>
          </a:p>
          <a:p>
            <a:endParaRPr lang="en-US" smtClean="0"/>
          </a:p>
          <a:p>
            <a:r>
              <a:rPr lang="en-US" smtClean="0"/>
              <a:t>&lt;script&gt;</a:t>
            </a:r>
          </a:p>
          <a:p>
            <a:r>
              <a:rPr lang="en-US" smtClean="0"/>
              <a:t>	function </a:t>
            </a:r>
            <a:r>
              <a:rPr lang="en-US" err="1" smtClean="0"/>
              <a:t>myFunction</a:t>
            </a:r>
            <a:r>
              <a:rPr lang="en-US" smtClean="0"/>
              <a:t>(</a:t>
            </a:r>
            <a:r>
              <a:rPr lang="en-US" err="1" smtClean="0"/>
              <a:t>a,b</a:t>
            </a:r>
            <a:r>
              <a:rPr lang="en-US" smtClean="0"/>
              <a:t>)</a:t>
            </a:r>
          </a:p>
          <a:p>
            <a:r>
              <a:rPr lang="en-US" smtClean="0"/>
              <a:t>	{</a:t>
            </a:r>
          </a:p>
          <a:p>
            <a:r>
              <a:rPr lang="en-US" smtClean="0"/>
              <a:t>		return a*b;</a:t>
            </a:r>
          </a:p>
          <a:p>
            <a:r>
              <a:rPr lang="en-US" smtClean="0"/>
              <a:t>	}</a:t>
            </a:r>
          </a:p>
          <a:p>
            <a:r>
              <a:rPr lang="en-US" smtClean="0"/>
              <a:t>	</a:t>
            </a:r>
            <a:r>
              <a:rPr lang="en-US" err="1" smtClean="0"/>
              <a:t>document.getElementById</a:t>
            </a:r>
            <a:r>
              <a:rPr lang="en-US" smtClean="0"/>
              <a:t>("demo").</a:t>
            </a:r>
            <a:r>
              <a:rPr lang="en-US" err="1" smtClean="0"/>
              <a:t>innerHTML</a:t>
            </a:r>
            <a:r>
              <a:rPr lang="en-US" smtClean="0"/>
              <a:t>=</a:t>
            </a:r>
            <a:r>
              <a:rPr lang="en-US" err="1" smtClean="0"/>
              <a:t>myFunction</a:t>
            </a:r>
            <a:r>
              <a:rPr lang="en-US" smtClean="0"/>
              <a:t>(4,3);</a:t>
            </a:r>
          </a:p>
          <a:p>
            <a:r>
              <a:rPr lang="en-US" smtClean="0"/>
              <a:t>&lt;/script&gt;</a:t>
            </a:r>
          </a:p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562600"/>
          </a:xfrm>
        </p:spPr>
        <p:txBody>
          <a:bodyPr/>
          <a:lstStyle/>
          <a:p>
            <a:r>
              <a:rPr lang="en-US" smtClean="0"/>
              <a:t>Local JavaScript Variables</a:t>
            </a:r>
          </a:p>
          <a:p>
            <a:pPr lvl="1"/>
            <a:r>
              <a:rPr lang="en-US" smtClean="0"/>
              <a:t>A variable declared (using </a:t>
            </a:r>
            <a:r>
              <a:rPr lang="en-US" err="1" smtClean="0"/>
              <a:t>var</a:t>
            </a:r>
            <a:r>
              <a:rPr lang="en-US" smtClean="0"/>
              <a:t>) within a JavaScript function becomes </a:t>
            </a:r>
            <a:r>
              <a:rPr lang="en-US" b="1" smtClean="0"/>
              <a:t>LOCAL</a:t>
            </a:r>
            <a:r>
              <a:rPr lang="en-US" smtClean="0"/>
              <a:t> and can only be accessed from within that function. (the variable has local scope).</a:t>
            </a:r>
          </a:p>
          <a:p>
            <a:pPr lvl="1"/>
            <a:r>
              <a:rPr lang="en-US" smtClean="0"/>
              <a:t>You can have local variables with the same name in different functions, because local variables are only recognized by the function in which they are declared.</a:t>
            </a:r>
          </a:p>
          <a:p>
            <a:pPr lvl="1"/>
            <a:r>
              <a:rPr lang="en-US" smtClean="0"/>
              <a:t>Local variables are deleted as soon as the function is completed.</a:t>
            </a:r>
          </a:p>
          <a:p>
            <a:r>
              <a:rPr lang="en-US" smtClean="0"/>
              <a:t>Global JavaScript Variables</a:t>
            </a:r>
          </a:p>
          <a:p>
            <a:pPr lvl="1"/>
            <a:r>
              <a:rPr lang="en-US" smtClean="0"/>
              <a:t>Variables declared outside a function, become </a:t>
            </a:r>
            <a:r>
              <a:rPr lang="en-US" b="1" smtClean="0"/>
              <a:t>GLOBAL</a:t>
            </a:r>
            <a:r>
              <a:rPr lang="en-US" smtClean="0"/>
              <a:t>, and all scripts and functions on the web page can access it.</a:t>
            </a:r>
          </a:p>
          <a:p>
            <a:endParaRPr lang="en-US" smtClean="0"/>
          </a:p>
          <a:p>
            <a:endParaRPr lang="en-US" smtClean="0"/>
          </a:p>
          <a:p>
            <a:pPr>
              <a:buNone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(7)</a:t>
            </a:r>
            <a:endParaRPr lang="en-US" sz="11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562600"/>
          </a:xfrm>
        </p:spPr>
        <p:txBody>
          <a:bodyPr/>
          <a:lstStyle/>
          <a:p>
            <a:r>
              <a:rPr lang="en-US" smtClean="0"/>
              <a:t>The Lifetime of JavaScript Variables</a:t>
            </a:r>
          </a:p>
          <a:p>
            <a:pPr lvl="1"/>
            <a:r>
              <a:rPr lang="en-US" smtClean="0"/>
              <a:t>The lifetime JavaScript variables starts when they are declared.</a:t>
            </a:r>
          </a:p>
          <a:p>
            <a:pPr lvl="1"/>
            <a:r>
              <a:rPr lang="en-US" smtClean="0"/>
              <a:t>Local variables are deleted when the function is completed.</a:t>
            </a:r>
          </a:p>
          <a:p>
            <a:pPr lvl="1"/>
            <a:r>
              <a:rPr lang="en-US" smtClean="0"/>
              <a:t>Global variables are deleted when you close the page.</a:t>
            </a:r>
          </a:p>
          <a:p>
            <a:r>
              <a:rPr lang="en-US" smtClean="0"/>
              <a:t>Assigning Values to Undeclared JavaScript Variables</a:t>
            </a:r>
          </a:p>
          <a:p>
            <a:pPr lvl="1"/>
            <a:r>
              <a:rPr lang="en-US" smtClean="0"/>
              <a:t>If you assign a value to variable that has not yet been declared, the variable will automatically be declared as a  </a:t>
            </a:r>
            <a:r>
              <a:rPr lang="en-US" b="1" err="1" smtClean="0"/>
              <a:t>GLOBAL</a:t>
            </a:r>
            <a:r>
              <a:rPr lang="en-US" err="1" smtClean="0"/>
              <a:t>variable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Example:</a:t>
            </a:r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r>
              <a:rPr lang="en-US" smtClean="0"/>
              <a:t>will declare the variable </a:t>
            </a:r>
            <a:r>
              <a:rPr lang="en-US" i="1" err="1" smtClean="0">
                <a:solidFill>
                  <a:srgbClr val="FF0000"/>
                </a:solidFill>
              </a:rPr>
              <a:t>carname</a:t>
            </a:r>
            <a:r>
              <a:rPr lang="en-US" smtClean="0"/>
              <a:t> as a global variable , even if it is executed inside a function.</a:t>
            </a:r>
          </a:p>
          <a:p>
            <a:endParaRPr lang="en-US" smtClean="0"/>
          </a:p>
          <a:p>
            <a:pPr>
              <a:buNone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(7)</a:t>
            </a:r>
            <a:endParaRPr lang="en-US" sz="1100"/>
          </a:p>
        </p:txBody>
      </p:sp>
      <p:sp>
        <p:nvSpPr>
          <p:cNvPr id="5" name="Rectangle 4"/>
          <p:cNvSpPr/>
          <p:nvPr/>
        </p:nvSpPr>
        <p:spPr>
          <a:xfrm>
            <a:off x="2819400" y="4114800"/>
            <a:ext cx="3200400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14300" lvl="2" algn="ctr">
              <a:buNone/>
            </a:pPr>
            <a:r>
              <a:rPr lang="en-US" err="1" smtClean="0"/>
              <a:t>carname</a:t>
            </a:r>
            <a:r>
              <a:rPr lang="en-US" smtClean="0"/>
              <a:t>="Volvo";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Operators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28600" y="1600200"/>
          <a:ext cx="8305800" cy="434339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"/>
                <a:gridCol w="1778000"/>
                <a:gridCol w="1422400"/>
                <a:gridCol w="1422400"/>
                <a:gridCol w="1422400"/>
                <a:gridCol w="1041400"/>
              </a:tblGrid>
              <a:tr h="443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Operator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Description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Example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Result of x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Result of y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/>
                        <a:t>Try it</a:t>
                      </a:r>
                      <a:endParaRPr lang="en-US" sz="1600"/>
                    </a:p>
                  </a:txBody>
                  <a:tcPr anchor="ctr"/>
                </a:tc>
              </a:tr>
              <a:tr h="4510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+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Addition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x=y+2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7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5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2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510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-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Subtraction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x=y-2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3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5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3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510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*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Multiplication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x=y*2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10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5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4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510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/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Division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x=y/2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2.5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5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5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7426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%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Modulus (division remainder)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x=y%2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1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5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6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51045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++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Increment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x=++y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6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6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7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510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x=y++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5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6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8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510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--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Decrement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x=--y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4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/>
                        <a:t>4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9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(8)</a:t>
            </a:r>
            <a:endParaRPr lang="en-US" sz="11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What is HTML?</a:t>
            </a:r>
          </a:p>
          <a:p>
            <a:pPr lvl="1"/>
            <a:r>
              <a:rPr lang="en-US" smtClean="0"/>
              <a:t>HTML is a language for describing web pages.</a:t>
            </a:r>
          </a:p>
          <a:p>
            <a:pPr lvl="1"/>
            <a:r>
              <a:rPr lang="en-US" smtClean="0"/>
              <a:t>HTML stands for </a:t>
            </a:r>
            <a:r>
              <a:rPr lang="en-US" b="1" smtClean="0"/>
              <a:t>H</a:t>
            </a:r>
            <a:r>
              <a:rPr lang="en-US" smtClean="0"/>
              <a:t>yper </a:t>
            </a:r>
            <a:r>
              <a:rPr lang="en-US" b="1" smtClean="0"/>
              <a:t>T</a:t>
            </a:r>
            <a:r>
              <a:rPr lang="en-US" smtClean="0"/>
              <a:t>ext </a:t>
            </a:r>
            <a:r>
              <a:rPr lang="en-US" b="1" smtClean="0"/>
              <a:t>M</a:t>
            </a:r>
            <a:r>
              <a:rPr lang="en-US" smtClean="0"/>
              <a:t>arkup </a:t>
            </a:r>
            <a:r>
              <a:rPr lang="en-US" b="1" smtClean="0"/>
              <a:t>L</a:t>
            </a:r>
            <a:r>
              <a:rPr lang="en-US" smtClean="0"/>
              <a:t>anguage</a:t>
            </a:r>
          </a:p>
          <a:p>
            <a:pPr lvl="1"/>
            <a:r>
              <a:rPr lang="en-US" smtClean="0"/>
              <a:t>HTML is a </a:t>
            </a:r>
            <a:r>
              <a:rPr lang="en-US" b="1" smtClean="0"/>
              <a:t>markup </a:t>
            </a:r>
            <a:r>
              <a:rPr lang="en-US" smtClean="0"/>
              <a:t>language</a:t>
            </a:r>
          </a:p>
          <a:p>
            <a:pPr lvl="1"/>
            <a:r>
              <a:rPr lang="en-US" smtClean="0"/>
              <a:t>A markup language is a set of markup</a:t>
            </a:r>
            <a:r>
              <a:rPr lang="en-US" b="1" smtClean="0"/>
              <a:t> tags</a:t>
            </a:r>
            <a:endParaRPr lang="en-US" smtClean="0"/>
          </a:p>
          <a:p>
            <a:pPr lvl="1"/>
            <a:r>
              <a:rPr lang="en-US" smtClean="0"/>
              <a:t>The tags </a:t>
            </a:r>
            <a:r>
              <a:rPr lang="en-US" b="1" smtClean="0"/>
              <a:t>describe</a:t>
            </a:r>
            <a:r>
              <a:rPr lang="en-US" smtClean="0"/>
              <a:t> document content</a:t>
            </a:r>
          </a:p>
          <a:p>
            <a:pPr lvl="1"/>
            <a:r>
              <a:rPr lang="en-US" smtClean="0"/>
              <a:t>HTML documents contain</a:t>
            </a:r>
            <a:r>
              <a:rPr lang="en-US" b="1" smtClean="0"/>
              <a:t> </a:t>
            </a:r>
            <a:r>
              <a:rPr lang="en-US" smtClean="0"/>
              <a:t>HTML</a:t>
            </a:r>
            <a:r>
              <a:rPr lang="en-US" b="1" smtClean="0"/>
              <a:t> tags</a:t>
            </a:r>
            <a:r>
              <a:rPr lang="en-US" smtClean="0"/>
              <a:t> and plain </a:t>
            </a:r>
            <a:r>
              <a:rPr lang="en-US" b="1" smtClean="0"/>
              <a:t>text</a:t>
            </a:r>
            <a:endParaRPr lang="en-US" smtClean="0"/>
          </a:p>
          <a:p>
            <a:pPr lvl="1"/>
            <a:r>
              <a:rPr lang="en-US" smtClean="0"/>
              <a:t>HTML documents are also called</a:t>
            </a:r>
            <a:r>
              <a:rPr lang="en-US" b="1" smtClean="0"/>
              <a:t> web pages</a:t>
            </a:r>
            <a:endParaRPr lang="en-US" smtClean="0"/>
          </a:p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– </a:t>
            </a:r>
            <a:r>
              <a:rPr lang="en-US" err="1" smtClean="0"/>
              <a:t>HyperText</a:t>
            </a:r>
            <a:r>
              <a:rPr lang="en-US" smtClean="0"/>
              <a:t> Markup Language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Operators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(8)</a:t>
            </a:r>
            <a:endParaRPr lang="en-US" sz="110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81000" y="1600200"/>
          <a:ext cx="8534400" cy="34290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06880"/>
                <a:gridCol w="1706880"/>
                <a:gridCol w="1706880"/>
                <a:gridCol w="1706880"/>
                <a:gridCol w="1706880"/>
              </a:tblGrid>
              <a:tr h="451428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Operator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Example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Same As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Result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Try it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</a:tr>
              <a:tr h="496262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=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 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x=5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hlinkClick r:id="rId2"/>
                        </a:rPr>
                        <a:t>Try it »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96262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+=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x+=y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x=x+y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x=15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hlinkClick r:id="rId3"/>
                        </a:rPr>
                        <a:t>Try it »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96262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-=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x-=y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x=x-y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x=5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hlinkClick r:id="rId4"/>
                        </a:rPr>
                        <a:t>Try it »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96262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*=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x*=y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x=x*y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x=50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hlinkClick r:id="rId5"/>
                        </a:rPr>
                        <a:t>Try it »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96262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/=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x/=y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x=x/y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x=2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hlinkClick r:id="rId6"/>
                        </a:rPr>
                        <a:t>Try it »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96262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%=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x%=y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x=x%y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x=0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hlinkClick r:id="rId7"/>
                        </a:rPr>
                        <a:t>Try it »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+ Operator Used on Strings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63000" y="6858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(8)</a:t>
            </a:r>
            <a:endParaRPr lang="en-US" sz="11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+ operator can also be used to add string variables or text values together.</a:t>
            </a:r>
          </a:p>
          <a:p>
            <a:r>
              <a:rPr lang="en-US" smtClean="0"/>
              <a:t>Example:</a:t>
            </a:r>
          </a:p>
          <a:p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The result of </a:t>
            </a:r>
            <a:r>
              <a:rPr lang="en-US" i="1" smtClean="0"/>
              <a:t>txt3</a:t>
            </a:r>
            <a:r>
              <a:rPr lang="en-US" smtClean="0"/>
              <a:t> will be: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Question:</a:t>
            </a:r>
          </a:p>
          <a:p>
            <a:pPr lvl="1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09800" y="2286000"/>
            <a:ext cx="4572000" cy="9233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txt1="What a very";</a:t>
            </a:r>
            <a:br>
              <a:rPr lang="en-US" smtClean="0"/>
            </a:br>
            <a:r>
              <a:rPr lang="en-US" smtClean="0"/>
              <a:t>txt2="nice day";</a:t>
            </a:r>
            <a:br>
              <a:rPr lang="en-US" smtClean="0"/>
            </a:br>
            <a:r>
              <a:rPr lang="en-US" smtClean="0"/>
              <a:t>txt3=txt1+txt2;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9800" y="4038600"/>
            <a:ext cx="4572000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What a </a:t>
            </a:r>
            <a:r>
              <a:rPr lang="en-US" err="1" smtClean="0"/>
              <a:t>verynice</a:t>
            </a:r>
            <a:r>
              <a:rPr lang="en-US" smtClean="0"/>
              <a:t> day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09800" y="5105400"/>
            <a:ext cx="4572000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What a very nice day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Adding Strings and Numbers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Adding two numbers, will return the sum, but adding a number and a string will return a string:</a:t>
            </a:r>
          </a:p>
          <a:p>
            <a:pPr lvl="1"/>
            <a:r>
              <a:rPr lang="en-US" smtClean="0"/>
              <a:t>Example</a:t>
            </a:r>
          </a:p>
          <a:p>
            <a:pPr lvl="2"/>
            <a:r>
              <a:rPr lang="es-ES" smtClean="0"/>
              <a:t>x=5+5;</a:t>
            </a:r>
            <a:br>
              <a:rPr lang="es-ES" smtClean="0"/>
            </a:br>
            <a:r>
              <a:rPr lang="es-ES" smtClean="0"/>
              <a:t>y="5"+5;</a:t>
            </a:r>
            <a:br>
              <a:rPr lang="es-ES" smtClean="0"/>
            </a:br>
            <a:r>
              <a:rPr lang="es-ES" smtClean="0"/>
              <a:t>z="</a:t>
            </a:r>
            <a:r>
              <a:rPr lang="es-ES" err="1" smtClean="0"/>
              <a:t>Hello</a:t>
            </a:r>
            <a:r>
              <a:rPr lang="es-ES" smtClean="0"/>
              <a:t>"+5;</a:t>
            </a:r>
          </a:p>
          <a:p>
            <a:pPr lvl="1"/>
            <a:r>
              <a:rPr lang="en-US" smtClean="0"/>
              <a:t>The result of </a:t>
            </a:r>
            <a:r>
              <a:rPr lang="en-US" i="1" err="1" smtClean="0"/>
              <a:t>x</a:t>
            </a:r>
            <a:r>
              <a:rPr lang="en-US" err="1" smtClean="0"/>
              <a:t>,</a:t>
            </a:r>
            <a:r>
              <a:rPr lang="en-US" i="1" err="1" smtClean="0"/>
              <a:t>y</a:t>
            </a:r>
            <a:r>
              <a:rPr lang="en-US" smtClean="0"/>
              <a:t>, and </a:t>
            </a:r>
            <a:r>
              <a:rPr lang="en-US" i="1" smtClean="0"/>
              <a:t>z</a:t>
            </a:r>
            <a:r>
              <a:rPr lang="en-US" smtClean="0"/>
              <a:t> will be:</a:t>
            </a:r>
          </a:p>
          <a:p>
            <a:pPr lvl="2"/>
            <a:r>
              <a:rPr lang="en-US" smtClean="0"/>
              <a:t>10</a:t>
            </a:r>
            <a:br>
              <a:rPr lang="en-US" smtClean="0"/>
            </a:br>
            <a:r>
              <a:rPr lang="en-US" smtClean="0"/>
              <a:t>55</a:t>
            </a:r>
            <a:br>
              <a:rPr lang="en-US" smtClean="0"/>
            </a:br>
            <a:r>
              <a:rPr lang="en-US" smtClean="0"/>
              <a:t>Hello5</a:t>
            </a:r>
          </a:p>
          <a:p>
            <a:r>
              <a:rPr lang="en-US" smtClean="0"/>
              <a:t>The rule is: </a:t>
            </a:r>
          </a:p>
          <a:p>
            <a:pPr lvl="1"/>
            <a:r>
              <a:rPr lang="en-US" b="1" smtClean="0"/>
              <a:t>If you add a number and a string, the result will be a string!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Operators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33400"/>
          </a:xfrm>
        </p:spPr>
        <p:txBody>
          <a:bodyPr/>
          <a:lstStyle/>
          <a:p>
            <a:pPr marL="288925" lvl="1" indent="-288925">
              <a:buClr>
                <a:schemeClr val="accent2"/>
              </a:buClr>
              <a:buSzPct val="75000"/>
              <a:buFont typeface="Wingdings" pitchFamily="2" charset="2"/>
              <a:buChar char="q"/>
            </a:pPr>
            <a:r>
              <a:rPr lang="en-US" smtClean="0"/>
              <a:t>Given that </a:t>
            </a:r>
            <a:r>
              <a:rPr lang="en-US" b="1" smtClean="0"/>
              <a:t>x=5</a:t>
            </a:r>
            <a:r>
              <a:rPr lang="en-US" smtClean="0"/>
              <a:t>, the table below explains the comparison operators: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752600"/>
          <a:ext cx="8305801" cy="44500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66800"/>
                <a:gridCol w="3547534"/>
                <a:gridCol w="1342930"/>
                <a:gridCol w="1202909"/>
                <a:gridCol w="1145628"/>
              </a:tblGrid>
              <a:tr h="1524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/>
                        <a:t>Operator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/>
                        <a:t>Description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/>
                        <a:t>Comparing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/>
                        <a:t>Returns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/>
                        <a:t>Try it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370840">
                <a:tc rowSpan="2"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==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is equal to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x==8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false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2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x==5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3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 rowSpan="2"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===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is exactly equal to (value and type)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x==="5"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false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4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x===5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5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!=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is not equal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x!=8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6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 rowSpan="2"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!==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is not equal (neither value nor type)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x!=="5"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7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x!==5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false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8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&gt;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is greater than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x&gt;8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false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9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&lt;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is less than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x&lt;8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10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&gt;=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is greater than or equal to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x&gt;=8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false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11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&lt;=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is less than or equal to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x&lt;=8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hlinkClick r:id="rId12"/>
                        </a:rPr>
                        <a:t>Try it »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Logical Operators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Given that </a:t>
            </a:r>
            <a:r>
              <a:rPr lang="en-US" b="1" smtClean="0"/>
              <a:t>x=6 and y=3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7800" y="2209800"/>
          <a:ext cx="6172200" cy="213360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4440"/>
                <a:gridCol w="1851660"/>
                <a:gridCol w="3086100"/>
              </a:tblGrid>
              <a:tr h="496423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Operator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Example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 anchor="ctr"/>
                </a:tc>
              </a:tr>
              <a:tr h="545726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&amp;&amp;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and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(x &lt; 10 &amp;&amp; y &gt; 1) is true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 anchor="ctr"/>
                </a:tc>
              </a:tr>
              <a:tr h="545726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||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or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(x==5 || y==5) is false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 anchor="ctr"/>
                </a:tc>
              </a:tr>
              <a:tr h="545726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!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not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!(x==y) is true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 anchor="ctr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 Operator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JavaScript also contains a conditional operator that assigns a value to a variable based on some condition.</a:t>
            </a:r>
          </a:p>
          <a:p>
            <a:r>
              <a:rPr lang="en-US" smtClean="0"/>
              <a:t>Syntax:</a:t>
            </a:r>
          </a:p>
          <a:p>
            <a:endParaRPr lang="en-US" smtClean="0"/>
          </a:p>
          <a:p>
            <a:r>
              <a:rPr lang="en-US" smtClean="0"/>
              <a:t>Example:</a:t>
            </a:r>
          </a:p>
          <a:p>
            <a:pPr lvl="1"/>
            <a:r>
              <a:rPr lang="en-US" err="1" smtClean="0"/>
              <a:t>voteable</a:t>
            </a:r>
            <a:r>
              <a:rPr lang="en-US" smtClean="0"/>
              <a:t>=(age&lt;18)?"Too young":"Old enough";</a:t>
            </a:r>
          </a:p>
          <a:p>
            <a:pPr lvl="2"/>
            <a:r>
              <a:rPr lang="en-US" smtClean="0"/>
              <a:t>If the variable </a:t>
            </a:r>
            <a:r>
              <a:rPr lang="en-US" i="1" smtClean="0"/>
              <a:t>age</a:t>
            </a:r>
            <a:r>
              <a:rPr lang="en-US" smtClean="0"/>
              <a:t> is a value below 18, the value of the variable </a:t>
            </a:r>
            <a:r>
              <a:rPr lang="en-US" i="1" err="1" smtClean="0"/>
              <a:t>voteable</a:t>
            </a:r>
            <a:r>
              <a:rPr lang="en-US" smtClean="0"/>
              <a:t> will be "Too young, otherwise the value </a:t>
            </a:r>
            <a:r>
              <a:rPr lang="en-US" err="1" smtClean="0"/>
              <a:t>of</a:t>
            </a:r>
            <a:r>
              <a:rPr lang="en-US" i="1" err="1" smtClean="0"/>
              <a:t>voteable</a:t>
            </a:r>
            <a:r>
              <a:rPr lang="en-US" smtClean="0"/>
              <a:t> will be "Old enough"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38400" y="2133600"/>
            <a:ext cx="4400564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i="1" err="1" smtClean="0"/>
              <a:t>variablename</a:t>
            </a:r>
            <a:r>
              <a:rPr lang="en-US" smtClean="0"/>
              <a:t>=(</a:t>
            </a:r>
            <a:r>
              <a:rPr lang="en-US" i="1" smtClean="0"/>
              <a:t>condition</a:t>
            </a:r>
            <a:r>
              <a:rPr lang="en-US" smtClean="0"/>
              <a:t>)?</a:t>
            </a:r>
            <a:r>
              <a:rPr lang="en-US" i="1" smtClean="0"/>
              <a:t>value1</a:t>
            </a:r>
            <a:r>
              <a:rPr lang="en-US" smtClean="0"/>
              <a:t>:</a:t>
            </a:r>
            <a:r>
              <a:rPr lang="en-US" i="1" smtClean="0"/>
              <a:t>value2</a:t>
            </a:r>
            <a:r>
              <a:rPr lang="en-US" smtClean="0"/>
              <a:t> 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 Statements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if statement</a:t>
            </a:r>
            <a:r>
              <a:rPr lang="en-US" smtClean="0"/>
              <a:t> - use this statement to execute some code only if a specified condition is true</a:t>
            </a:r>
          </a:p>
          <a:p>
            <a:r>
              <a:rPr lang="en-US" b="1" smtClean="0"/>
              <a:t>if...else statement</a:t>
            </a:r>
            <a:r>
              <a:rPr lang="en-US" smtClean="0"/>
              <a:t> - use this statement to execute some code if the condition is true and another code if the condition is false</a:t>
            </a:r>
          </a:p>
          <a:p>
            <a:r>
              <a:rPr lang="en-US" b="1" smtClean="0"/>
              <a:t>if...else if....else statement</a:t>
            </a:r>
            <a:r>
              <a:rPr lang="en-US" smtClean="0"/>
              <a:t> - use this statement to select one of many blocks of code to be executed</a:t>
            </a:r>
          </a:p>
          <a:p>
            <a:r>
              <a:rPr lang="en-US" b="1" smtClean="0"/>
              <a:t>switch statement</a:t>
            </a:r>
            <a:r>
              <a:rPr lang="en-US" smtClean="0"/>
              <a:t> - use this statement to select one of many blocks of code to be executed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If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Syntax: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57400" y="1524000"/>
            <a:ext cx="4572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if (</a:t>
            </a:r>
            <a:r>
              <a:rPr lang="en-US" i="1" smtClean="0"/>
              <a:t>condition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i="1" smtClean="0"/>
              <a:t>  code to be executed if condition is true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If...else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Syntax: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71600" y="1752600"/>
            <a:ext cx="7010400" cy="23083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if (</a:t>
            </a:r>
            <a:r>
              <a:rPr lang="en-US" i="1" smtClean="0"/>
              <a:t>condition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i="1" smtClean="0"/>
              <a:t>  code to be executed if condition is true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 }</a:t>
            </a:r>
            <a:br>
              <a:rPr lang="en-US" smtClean="0"/>
            </a:br>
            <a:r>
              <a:rPr lang="en-US" smtClean="0"/>
              <a:t>else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i="1" smtClean="0"/>
              <a:t>  code to be executed if condition is not true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If...else if...else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Syntax: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71600" y="1752600"/>
            <a:ext cx="7010400" cy="34163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if (</a:t>
            </a:r>
            <a:r>
              <a:rPr lang="en-US" i="1" smtClean="0"/>
              <a:t>condition1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i="1" smtClean="0"/>
              <a:t>  code to be executed if condition1 is true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 }</a:t>
            </a:r>
            <a:br>
              <a:rPr lang="en-US" smtClean="0"/>
            </a:br>
            <a:r>
              <a:rPr lang="en-US" smtClean="0"/>
              <a:t>else if (</a:t>
            </a:r>
            <a:r>
              <a:rPr lang="en-US" i="1" smtClean="0"/>
              <a:t>condition2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i="1" smtClean="0"/>
              <a:t>  code to be executed if condition2 is true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 }</a:t>
            </a:r>
            <a:br>
              <a:rPr lang="en-US" smtClean="0"/>
            </a:br>
            <a:r>
              <a:rPr lang="en-US" smtClean="0"/>
              <a:t>else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i="1" smtClean="0"/>
              <a:t>  code to be executed if neither condition1 nor condition2 is true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Tags</a:t>
            </a:r>
          </a:p>
          <a:p>
            <a:pPr lvl="1"/>
            <a:r>
              <a:rPr lang="en-US" smtClean="0"/>
              <a:t>HTML markup tags are usually called HTML tags</a:t>
            </a:r>
          </a:p>
          <a:p>
            <a:pPr lvl="1"/>
            <a:r>
              <a:rPr lang="en-US" smtClean="0"/>
              <a:t>HTML tags are keywords (tag names) surrounded by </a:t>
            </a:r>
            <a:r>
              <a:rPr lang="en-US" b="1" smtClean="0"/>
              <a:t>angle brackets </a:t>
            </a:r>
            <a:r>
              <a:rPr lang="en-US" smtClean="0"/>
              <a:t>like &lt;html&gt;</a:t>
            </a:r>
          </a:p>
          <a:p>
            <a:pPr lvl="1"/>
            <a:r>
              <a:rPr lang="en-US" smtClean="0"/>
              <a:t>HTML tags normally </a:t>
            </a:r>
            <a:r>
              <a:rPr lang="en-US" b="1" smtClean="0"/>
              <a:t>come in pairs</a:t>
            </a:r>
            <a:r>
              <a:rPr lang="en-US" smtClean="0"/>
              <a:t> like &lt;b&gt; and &lt;/b&gt;</a:t>
            </a:r>
          </a:p>
          <a:p>
            <a:pPr lvl="1"/>
            <a:r>
              <a:rPr lang="en-US" smtClean="0"/>
              <a:t>The first tag in a pair is the </a:t>
            </a:r>
            <a:r>
              <a:rPr lang="en-US" b="1" smtClean="0"/>
              <a:t>start tag,</a:t>
            </a:r>
            <a:r>
              <a:rPr lang="en-US" smtClean="0"/>
              <a:t> the second tag is the </a:t>
            </a:r>
            <a:r>
              <a:rPr lang="en-US" b="1" smtClean="0"/>
              <a:t>end tag</a:t>
            </a:r>
            <a:endParaRPr lang="en-US" smtClean="0"/>
          </a:p>
          <a:p>
            <a:pPr lvl="1"/>
            <a:r>
              <a:rPr lang="en-US" smtClean="0"/>
              <a:t>The end tag is written like the start tag, with a </a:t>
            </a:r>
            <a:r>
              <a:rPr lang="en-US" b="1" smtClean="0"/>
              <a:t>forward slash</a:t>
            </a:r>
            <a:r>
              <a:rPr lang="en-US" smtClean="0"/>
              <a:t> before the tag name</a:t>
            </a:r>
          </a:p>
          <a:p>
            <a:pPr lvl="1"/>
            <a:r>
              <a:rPr lang="en-US" smtClean="0"/>
              <a:t>Start and end tags are also called </a:t>
            </a:r>
            <a:r>
              <a:rPr lang="en-US" b="1" smtClean="0"/>
              <a:t>opening tags</a:t>
            </a:r>
            <a:r>
              <a:rPr lang="en-US" smtClean="0"/>
              <a:t> and </a:t>
            </a:r>
            <a:r>
              <a:rPr lang="en-US" b="1" smtClean="0"/>
              <a:t>closing tags</a:t>
            </a:r>
            <a:endParaRPr lang="en-US" smtClean="0"/>
          </a:p>
          <a:p>
            <a:r>
              <a:rPr lang="en-US" smtClean="0"/>
              <a:t>Syntax</a:t>
            </a:r>
          </a:p>
          <a:p>
            <a:pPr lvl="1"/>
            <a:r>
              <a:rPr lang="en-US" smtClean="0">
                <a:solidFill>
                  <a:srgbClr val="FF0000"/>
                </a:solidFill>
              </a:rPr>
              <a:t>&lt;</a:t>
            </a:r>
            <a:r>
              <a:rPr lang="en-US" err="1" smtClean="0">
                <a:solidFill>
                  <a:srgbClr val="FF0000"/>
                </a:solidFill>
              </a:rPr>
              <a:t>tagname</a:t>
            </a:r>
            <a:r>
              <a:rPr lang="en-US" smtClean="0">
                <a:solidFill>
                  <a:srgbClr val="FF0000"/>
                </a:solidFill>
              </a:rPr>
              <a:t>&gt;</a:t>
            </a:r>
            <a:r>
              <a:rPr lang="en-US" smtClean="0"/>
              <a:t>content</a:t>
            </a:r>
            <a:r>
              <a:rPr lang="en-US" smtClean="0">
                <a:solidFill>
                  <a:srgbClr val="FF0000"/>
                </a:solidFill>
              </a:rPr>
              <a:t>&lt;/</a:t>
            </a:r>
            <a:r>
              <a:rPr lang="en-US" err="1" smtClean="0">
                <a:solidFill>
                  <a:srgbClr val="FF0000"/>
                </a:solidFill>
              </a:rPr>
              <a:t>tagname</a:t>
            </a:r>
            <a:r>
              <a:rPr lang="en-US" smtClean="0">
                <a:solidFill>
                  <a:srgbClr val="FF0000"/>
                </a:solidFill>
              </a:rPr>
              <a:t>&gt;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– </a:t>
            </a:r>
            <a:r>
              <a:rPr lang="en-US" err="1" smtClean="0"/>
              <a:t>HyperText</a:t>
            </a:r>
            <a:r>
              <a:rPr lang="en-US" smtClean="0"/>
              <a:t> Markup Language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JavaScript Switch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Syntax: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00200" y="1828800"/>
            <a:ext cx="7086600" cy="31393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switch(n)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case 1:</a:t>
            </a:r>
            <a:br>
              <a:rPr lang="en-US" smtClean="0"/>
            </a:br>
            <a:r>
              <a:rPr lang="en-US" smtClean="0"/>
              <a:t>	</a:t>
            </a:r>
            <a:r>
              <a:rPr lang="en-US" i="1" smtClean="0"/>
              <a:t>  execute code block 1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	  break;</a:t>
            </a:r>
            <a:br>
              <a:rPr lang="en-US" smtClean="0"/>
            </a:br>
            <a:r>
              <a:rPr lang="en-US" smtClean="0"/>
              <a:t>	case 2:</a:t>
            </a:r>
            <a:br>
              <a:rPr lang="en-US" smtClean="0"/>
            </a:br>
            <a:r>
              <a:rPr lang="en-US" smtClean="0"/>
              <a:t>	</a:t>
            </a:r>
            <a:r>
              <a:rPr lang="en-US" i="1" smtClean="0"/>
              <a:t>  execute code block 2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	  break;</a:t>
            </a:r>
            <a:br>
              <a:rPr lang="en-US" smtClean="0"/>
            </a:br>
            <a:r>
              <a:rPr lang="en-US" smtClean="0"/>
              <a:t>	default:</a:t>
            </a:r>
            <a:br>
              <a:rPr lang="en-US" smtClean="0"/>
            </a:br>
            <a:r>
              <a:rPr lang="en-US" smtClean="0"/>
              <a:t>	</a:t>
            </a:r>
            <a:r>
              <a:rPr lang="en-US" i="1" smtClean="0"/>
              <a:t>  code to be executed if n is different from case 1 and 2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JavaScript Switch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Example: Display today's weekday-name. </a:t>
            </a:r>
          </a:p>
          <a:p>
            <a:pPr lvl="2"/>
            <a:r>
              <a:rPr lang="en-US" smtClean="0"/>
              <a:t>Note that Sunday=0, Monday=1, Tuesday=2, etc: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19200" y="1981200"/>
            <a:ext cx="7086600" cy="45243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err="1" smtClean="0"/>
              <a:t>var</a:t>
            </a:r>
            <a:r>
              <a:rPr lang="en-US" sz="1600" smtClean="0"/>
              <a:t> day=new Date().</a:t>
            </a:r>
            <a:r>
              <a:rPr lang="en-US" sz="1600" err="1" smtClean="0"/>
              <a:t>getDay</a:t>
            </a:r>
            <a:r>
              <a:rPr lang="en-US" sz="1600" smtClean="0"/>
              <a:t>();</a:t>
            </a:r>
            <a:br>
              <a:rPr lang="en-US" sz="1600" smtClean="0"/>
            </a:br>
            <a:r>
              <a:rPr lang="en-US" sz="1600" smtClean="0"/>
              <a:t>switch (day)</a:t>
            </a:r>
            <a:br>
              <a:rPr lang="en-US" sz="1600" smtClean="0"/>
            </a:br>
            <a:r>
              <a:rPr lang="en-US" sz="1600" smtClean="0"/>
              <a:t>{</a:t>
            </a:r>
            <a:br>
              <a:rPr lang="en-US" sz="1600" smtClean="0"/>
            </a:br>
            <a:r>
              <a:rPr lang="en-US" sz="1600" smtClean="0"/>
              <a:t>	case 0:</a:t>
            </a:r>
            <a:br>
              <a:rPr lang="en-US" sz="1600" smtClean="0"/>
            </a:br>
            <a:r>
              <a:rPr lang="en-US" sz="1600" smtClean="0"/>
              <a:t>	  x="Today it's Sunday“;  break;</a:t>
            </a:r>
            <a:br>
              <a:rPr lang="en-US" sz="1600" smtClean="0"/>
            </a:br>
            <a:r>
              <a:rPr lang="en-US" sz="1600" smtClean="0"/>
              <a:t>	case 1:</a:t>
            </a:r>
            <a:br>
              <a:rPr lang="en-US" sz="1600" smtClean="0"/>
            </a:br>
            <a:r>
              <a:rPr lang="en-US" sz="1600" smtClean="0"/>
              <a:t>	  x="Today it's Monday“;  break;</a:t>
            </a:r>
            <a:br>
              <a:rPr lang="en-US" sz="1600" smtClean="0"/>
            </a:br>
            <a:r>
              <a:rPr lang="en-US" sz="1600" smtClean="0"/>
              <a:t>	case 2:</a:t>
            </a:r>
            <a:br>
              <a:rPr lang="en-US" sz="1600" smtClean="0"/>
            </a:br>
            <a:r>
              <a:rPr lang="en-US" sz="1600" smtClean="0"/>
              <a:t>	  x="Today it's Tuesday“;  break;</a:t>
            </a:r>
            <a:br>
              <a:rPr lang="en-US" sz="1600" smtClean="0"/>
            </a:br>
            <a:r>
              <a:rPr lang="en-US" sz="1600" smtClean="0"/>
              <a:t>	case 3:</a:t>
            </a:r>
            <a:br>
              <a:rPr lang="en-US" sz="1600" smtClean="0"/>
            </a:br>
            <a:r>
              <a:rPr lang="en-US" sz="1600" smtClean="0"/>
              <a:t>	  x="Today it's Wednesday“;  break;</a:t>
            </a:r>
            <a:br>
              <a:rPr lang="en-US" sz="1600" smtClean="0"/>
            </a:br>
            <a:r>
              <a:rPr lang="en-US" sz="1600" smtClean="0"/>
              <a:t>	case 4:</a:t>
            </a:r>
            <a:br>
              <a:rPr lang="en-US" sz="1600" smtClean="0"/>
            </a:br>
            <a:r>
              <a:rPr lang="en-US" sz="1600" smtClean="0"/>
              <a:t>	  x="Today it's Thursday“;  break;</a:t>
            </a:r>
            <a:br>
              <a:rPr lang="en-US" sz="1600" smtClean="0"/>
            </a:br>
            <a:r>
              <a:rPr lang="en-US" sz="1600" smtClean="0"/>
              <a:t>	case 5:</a:t>
            </a:r>
            <a:br>
              <a:rPr lang="en-US" sz="1600" smtClean="0"/>
            </a:br>
            <a:r>
              <a:rPr lang="en-US" sz="1600" smtClean="0"/>
              <a:t>	  x="Today it's Friday“;  break;</a:t>
            </a:r>
            <a:br>
              <a:rPr lang="en-US" sz="1600" smtClean="0"/>
            </a:br>
            <a:r>
              <a:rPr lang="en-US" sz="1600" smtClean="0"/>
              <a:t>	case 6:</a:t>
            </a:r>
            <a:br>
              <a:rPr lang="en-US" sz="1600" smtClean="0"/>
            </a:br>
            <a:r>
              <a:rPr lang="en-US" sz="1600" smtClean="0"/>
              <a:t>	  x="Today it's Saturday“;  break;</a:t>
            </a:r>
            <a:br>
              <a:rPr lang="en-US" sz="1600" smtClean="0"/>
            </a:br>
            <a:r>
              <a:rPr lang="en-US" sz="1600" smtClean="0"/>
              <a:t>}</a:t>
            </a:r>
            <a:endParaRPr lang="en-US" sz="1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Loops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Loops are handy, if you want to run the same code over and over again, each time with a different value.</a:t>
            </a:r>
          </a:p>
          <a:p>
            <a:r>
              <a:rPr lang="en-US" smtClean="0"/>
              <a:t>Often this is the case when working with arrays:</a:t>
            </a:r>
          </a:p>
          <a:p>
            <a:pPr lvl="1"/>
            <a:r>
              <a:rPr lang="en-US" smtClean="0"/>
              <a:t>Instead of writing: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You can write:</a:t>
            </a:r>
          </a:p>
          <a:p>
            <a:pPr lvl="1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0" y="2667000"/>
            <a:ext cx="4572000" cy="17543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err="1" smtClean="0"/>
              <a:t>document.write</a:t>
            </a:r>
            <a:r>
              <a:rPr lang="en-US" smtClean="0"/>
              <a:t>(cars[0] + "&lt;</a:t>
            </a:r>
            <a:r>
              <a:rPr lang="en-US" err="1" smtClean="0"/>
              <a:t>br</a:t>
            </a:r>
            <a:r>
              <a:rPr lang="en-US" smtClean="0"/>
              <a:t>&gt;"); </a:t>
            </a:r>
            <a:br>
              <a:rPr lang="en-US" smtClean="0"/>
            </a:br>
            <a:r>
              <a:rPr lang="en-US" err="1" smtClean="0"/>
              <a:t>document.write</a:t>
            </a:r>
            <a:r>
              <a:rPr lang="en-US" smtClean="0"/>
              <a:t>(cars[1] + "&lt;</a:t>
            </a:r>
            <a:r>
              <a:rPr lang="en-US" err="1" smtClean="0"/>
              <a:t>br</a:t>
            </a:r>
            <a:r>
              <a:rPr lang="en-US" smtClean="0"/>
              <a:t>&gt;"); </a:t>
            </a:r>
            <a:br>
              <a:rPr lang="en-US" smtClean="0"/>
            </a:br>
            <a:r>
              <a:rPr lang="en-US" err="1" smtClean="0"/>
              <a:t>document.write</a:t>
            </a:r>
            <a:r>
              <a:rPr lang="en-US" smtClean="0"/>
              <a:t>(cars[2] + "&lt;</a:t>
            </a:r>
            <a:r>
              <a:rPr lang="en-US" err="1" smtClean="0"/>
              <a:t>br</a:t>
            </a:r>
            <a:r>
              <a:rPr lang="en-US" smtClean="0"/>
              <a:t>&gt;"); </a:t>
            </a:r>
            <a:br>
              <a:rPr lang="en-US" smtClean="0"/>
            </a:br>
            <a:r>
              <a:rPr lang="en-US" err="1" smtClean="0"/>
              <a:t>document.write</a:t>
            </a:r>
            <a:r>
              <a:rPr lang="en-US" smtClean="0"/>
              <a:t>(cars[3] + "&lt;</a:t>
            </a:r>
            <a:r>
              <a:rPr lang="en-US" err="1" smtClean="0"/>
              <a:t>br</a:t>
            </a:r>
            <a:r>
              <a:rPr lang="en-US" smtClean="0"/>
              <a:t>&gt;"); </a:t>
            </a:r>
            <a:br>
              <a:rPr lang="en-US" smtClean="0"/>
            </a:br>
            <a:r>
              <a:rPr lang="en-US" err="1" smtClean="0"/>
              <a:t>document.write</a:t>
            </a:r>
            <a:r>
              <a:rPr lang="en-US" smtClean="0"/>
              <a:t>(cars[4] + "&lt;</a:t>
            </a:r>
            <a:r>
              <a:rPr lang="en-US" err="1" smtClean="0"/>
              <a:t>br</a:t>
            </a:r>
            <a:r>
              <a:rPr lang="en-US" smtClean="0"/>
              <a:t>&gt;"); </a:t>
            </a:r>
            <a:br>
              <a:rPr lang="en-US" smtClean="0"/>
            </a:br>
            <a:r>
              <a:rPr lang="en-US" err="1" smtClean="0"/>
              <a:t>document.write</a:t>
            </a:r>
            <a:r>
              <a:rPr lang="en-US" smtClean="0"/>
              <a:t>(cars[5] + "&lt;</a:t>
            </a:r>
            <a:r>
              <a:rPr lang="en-US" err="1" smtClean="0"/>
              <a:t>br</a:t>
            </a:r>
            <a:r>
              <a:rPr lang="en-US" smtClean="0"/>
              <a:t>&gt;");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7400" y="5029200"/>
            <a:ext cx="54864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for (</a:t>
            </a:r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smtClean="0"/>
              <a:t>=0;i&lt;</a:t>
            </a:r>
            <a:r>
              <a:rPr lang="en-US" err="1" smtClean="0"/>
              <a:t>cars.length;i</a:t>
            </a:r>
            <a:r>
              <a:rPr lang="en-US" smtClean="0"/>
              <a:t>++)</a:t>
            </a:r>
            <a:br>
              <a:rPr lang="en-US" smtClean="0"/>
            </a:br>
            <a:r>
              <a:rPr lang="en-US" smtClean="0"/>
              <a:t>{ </a:t>
            </a:r>
            <a:br>
              <a:rPr lang="en-US" smtClean="0"/>
            </a:br>
            <a:r>
              <a:rPr lang="en-US" smtClean="0"/>
              <a:t>	</a:t>
            </a:r>
            <a:r>
              <a:rPr lang="en-US" err="1" smtClean="0"/>
              <a:t>document.write</a:t>
            </a:r>
            <a:r>
              <a:rPr lang="en-US" smtClean="0"/>
              <a:t>(cars[</a:t>
            </a:r>
            <a:r>
              <a:rPr lang="en-US" err="1" smtClean="0"/>
              <a:t>i</a:t>
            </a:r>
            <a:r>
              <a:rPr lang="en-US" smtClean="0"/>
              <a:t>] + "&lt;</a:t>
            </a:r>
            <a:r>
              <a:rPr lang="en-US" err="1" smtClean="0"/>
              <a:t>br</a:t>
            </a:r>
            <a:r>
              <a:rPr lang="en-US" smtClean="0"/>
              <a:t>&gt;");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Loops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Different Kinds of Loops</a:t>
            </a:r>
          </a:p>
          <a:p>
            <a:pPr lvl="1"/>
            <a:r>
              <a:rPr lang="en-US" b="1" smtClean="0"/>
              <a:t>for </a:t>
            </a:r>
            <a:r>
              <a:rPr lang="en-US" smtClean="0"/>
              <a:t>- loops through a block of code a number of times</a:t>
            </a:r>
          </a:p>
          <a:p>
            <a:pPr lvl="1"/>
            <a:r>
              <a:rPr lang="en-US" b="1" smtClean="0"/>
              <a:t>for/in </a:t>
            </a:r>
            <a:r>
              <a:rPr lang="en-US" smtClean="0"/>
              <a:t>- loops through the properties of an object</a:t>
            </a:r>
          </a:p>
          <a:p>
            <a:pPr lvl="1"/>
            <a:r>
              <a:rPr lang="en-US" b="1" smtClean="0"/>
              <a:t>while </a:t>
            </a:r>
            <a:r>
              <a:rPr lang="en-US" smtClean="0"/>
              <a:t>- loops through a block of code while a specified condition is true</a:t>
            </a:r>
          </a:p>
          <a:p>
            <a:pPr lvl="1"/>
            <a:r>
              <a:rPr lang="en-US" b="1" smtClean="0"/>
              <a:t>do/while</a:t>
            </a:r>
            <a:r>
              <a:rPr lang="en-US" smtClean="0"/>
              <a:t> - also loops through a block of code while a specified condition is true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For Loop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Syntax: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lvl="1"/>
            <a:r>
              <a:rPr lang="en-US" b="1" smtClean="0"/>
              <a:t>Statement 1</a:t>
            </a:r>
            <a:r>
              <a:rPr lang="en-US" smtClean="0"/>
              <a:t> is executed before the loop (the code block) starts.</a:t>
            </a:r>
          </a:p>
          <a:p>
            <a:pPr lvl="1"/>
            <a:r>
              <a:rPr lang="en-US" b="1" smtClean="0"/>
              <a:t>Statement 2</a:t>
            </a:r>
            <a:r>
              <a:rPr lang="en-US" smtClean="0"/>
              <a:t> defines the condition for running the loop (the code block).</a:t>
            </a:r>
          </a:p>
          <a:p>
            <a:pPr lvl="1"/>
            <a:r>
              <a:rPr lang="en-US" b="1" smtClean="0"/>
              <a:t>Statement 3</a:t>
            </a:r>
            <a:r>
              <a:rPr lang="en-US" smtClean="0"/>
              <a:t> is executed each time after the loop (the code block) has been executed.</a:t>
            </a:r>
          </a:p>
          <a:p>
            <a:r>
              <a:rPr lang="en-US" smtClean="0"/>
              <a:t>Example: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05000" y="1524000"/>
            <a:ext cx="6096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for (</a:t>
            </a:r>
            <a:r>
              <a:rPr lang="en-US" i="1" smtClean="0"/>
              <a:t>statement 1</a:t>
            </a:r>
            <a:r>
              <a:rPr lang="en-US" smtClean="0"/>
              <a:t>;</a:t>
            </a:r>
            <a:r>
              <a:rPr lang="en-US" i="1" smtClean="0"/>
              <a:t> statement 2</a:t>
            </a:r>
            <a:r>
              <a:rPr lang="en-US" smtClean="0"/>
              <a:t>;</a:t>
            </a:r>
            <a:r>
              <a:rPr lang="en-US" i="1" smtClean="0"/>
              <a:t> statement 3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i="1" smtClean="0"/>
              <a:t>  the code block to be executed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05000" y="5181600"/>
            <a:ext cx="6096000" cy="12192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for (</a:t>
            </a:r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smtClean="0"/>
              <a:t>=0; </a:t>
            </a:r>
            <a:r>
              <a:rPr lang="en-US" err="1" smtClean="0"/>
              <a:t>i</a:t>
            </a:r>
            <a:r>
              <a:rPr lang="en-US" smtClean="0"/>
              <a:t>&lt;5; </a:t>
            </a:r>
            <a:r>
              <a:rPr lang="en-US" err="1" smtClean="0"/>
              <a:t>i</a:t>
            </a:r>
            <a:r>
              <a:rPr lang="en-US" smtClean="0"/>
              <a:t>++)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 x=x + "The number is " + </a:t>
            </a:r>
            <a:r>
              <a:rPr lang="en-US" err="1" smtClean="0"/>
              <a:t>i</a:t>
            </a:r>
            <a:r>
              <a:rPr lang="en-US" smtClean="0"/>
              <a:t> + "&lt;</a:t>
            </a:r>
            <a:r>
              <a:rPr lang="en-US" err="1" smtClean="0"/>
              <a:t>br</a:t>
            </a:r>
            <a:r>
              <a:rPr lang="en-US" smtClean="0"/>
              <a:t>&gt;";</a:t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 - The For Loop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05000" y="1295400"/>
            <a:ext cx="5334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for (</a:t>
            </a:r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smtClean="0"/>
              <a:t>=0,len=</a:t>
            </a:r>
            <a:r>
              <a:rPr lang="en-US" err="1" smtClean="0"/>
              <a:t>cars.length</a:t>
            </a:r>
            <a:r>
              <a:rPr lang="en-US" smtClean="0"/>
              <a:t>; </a:t>
            </a:r>
            <a:r>
              <a:rPr lang="en-US" err="1" smtClean="0"/>
              <a:t>i</a:t>
            </a:r>
            <a:r>
              <a:rPr lang="en-US" smtClean="0"/>
              <a:t>&lt;</a:t>
            </a:r>
            <a:r>
              <a:rPr lang="en-US" err="1" smtClean="0"/>
              <a:t>len</a:t>
            </a:r>
            <a:r>
              <a:rPr lang="en-US" smtClean="0"/>
              <a:t>; </a:t>
            </a:r>
            <a:r>
              <a:rPr lang="en-US" err="1" smtClean="0"/>
              <a:t>i</a:t>
            </a:r>
            <a:r>
              <a:rPr lang="en-US" smtClean="0"/>
              <a:t>++)</a:t>
            </a:r>
            <a:br>
              <a:rPr lang="en-US" smtClean="0"/>
            </a:br>
            <a:r>
              <a:rPr lang="en-US" smtClean="0"/>
              <a:t>{ </a:t>
            </a:r>
            <a:br>
              <a:rPr lang="en-US" smtClean="0"/>
            </a:br>
            <a:r>
              <a:rPr lang="en-US" smtClean="0"/>
              <a:t>	</a:t>
            </a:r>
            <a:r>
              <a:rPr lang="en-US" err="1" smtClean="0"/>
              <a:t>document.write</a:t>
            </a:r>
            <a:r>
              <a:rPr lang="en-US" smtClean="0"/>
              <a:t>(cars[</a:t>
            </a:r>
            <a:r>
              <a:rPr lang="en-US" err="1" smtClean="0"/>
              <a:t>i</a:t>
            </a:r>
            <a:r>
              <a:rPr lang="en-US" smtClean="0"/>
              <a:t>] + "&lt;</a:t>
            </a:r>
            <a:r>
              <a:rPr lang="en-US" err="1" smtClean="0"/>
              <a:t>br</a:t>
            </a:r>
            <a:r>
              <a:rPr lang="en-US" smtClean="0"/>
              <a:t>&gt;");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05000" y="2819401"/>
            <a:ext cx="53340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smtClean="0"/>
              <a:t>=2,len=</a:t>
            </a:r>
            <a:r>
              <a:rPr lang="en-US" err="1" smtClean="0"/>
              <a:t>cars.length</a:t>
            </a:r>
            <a:r>
              <a:rPr lang="en-US" smtClean="0"/>
              <a:t>;</a:t>
            </a:r>
            <a:br>
              <a:rPr lang="en-US" smtClean="0"/>
            </a:br>
            <a:r>
              <a:rPr lang="en-US" smtClean="0"/>
              <a:t>for (; </a:t>
            </a:r>
            <a:r>
              <a:rPr lang="en-US" err="1" smtClean="0"/>
              <a:t>i</a:t>
            </a:r>
            <a:r>
              <a:rPr lang="en-US" smtClean="0"/>
              <a:t>&lt;</a:t>
            </a:r>
            <a:r>
              <a:rPr lang="en-US" err="1" smtClean="0"/>
              <a:t>len</a:t>
            </a:r>
            <a:r>
              <a:rPr lang="en-US" smtClean="0"/>
              <a:t>; </a:t>
            </a:r>
            <a:r>
              <a:rPr lang="en-US" err="1" smtClean="0"/>
              <a:t>i</a:t>
            </a:r>
            <a:r>
              <a:rPr lang="en-US" smtClean="0"/>
              <a:t>++)</a:t>
            </a:r>
            <a:br>
              <a:rPr lang="en-US" smtClean="0"/>
            </a:br>
            <a:r>
              <a:rPr lang="en-US" smtClean="0"/>
              <a:t>{ </a:t>
            </a:r>
            <a:br>
              <a:rPr lang="en-US" smtClean="0"/>
            </a:br>
            <a:r>
              <a:rPr lang="en-US" smtClean="0"/>
              <a:t>	</a:t>
            </a:r>
            <a:r>
              <a:rPr lang="en-US" err="1" smtClean="0"/>
              <a:t>document.write</a:t>
            </a:r>
            <a:r>
              <a:rPr lang="en-US" smtClean="0"/>
              <a:t>(cars[</a:t>
            </a:r>
            <a:r>
              <a:rPr lang="en-US" err="1" smtClean="0"/>
              <a:t>i</a:t>
            </a:r>
            <a:r>
              <a:rPr lang="en-US" smtClean="0"/>
              <a:t>] + "&lt;</a:t>
            </a:r>
            <a:r>
              <a:rPr lang="en-US" err="1" smtClean="0"/>
              <a:t>br</a:t>
            </a:r>
            <a:r>
              <a:rPr lang="en-US" smtClean="0"/>
              <a:t>&gt;");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05000" y="4572000"/>
            <a:ext cx="5334000" cy="17543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smtClean="0"/>
              <a:t>=0,len=</a:t>
            </a:r>
            <a:r>
              <a:rPr lang="en-US" err="1" smtClean="0"/>
              <a:t>cars.length</a:t>
            </a:r>
            <a:r>
              <a:rPr lang="en-US" smtClean="0"/>
              <a:t>;</a:t>
            </a:r>
            <a:br>
              <a:rPr lang="en-US" smtClean="0"/>
            </a:br>
            <a:r>
              <a:rPr lang="en-US" smtClean="0"/>
              <a:t>for (; </a:t>
            </a:r>
            <a:r>
              <a:rPr lang="en-US" err="1" smtClean="0"/>
              <a:t>i</a:t>
            </a:r>
            <a:r>
              <a:rPr lang="en-US" smtClean="0"/>
              <a:t>&lt;</a:t>
            </a:r>
            <a:r>
              <a:rPr lang="en-US" err="1" smtClean="0"/>
              <a:t>len</a:t>
            </a:r>
            <a:r>
              <a:rPr lang="en-US" smtClean="0"/>
              <a:t>; )</a:t>
            </a:r>
            <a:br>
              <a:rPr lang="en-US" smtClean="0"/>
            </a:br>
            <a:r>
              <a:rPr lang="en-US" smtClean="0"/>
              <a:t>{ </a:t>
            </a:r>
            <a:br>
              <a:rPr lang="en-US" smtClean="0"/>
            </a:br>
            <a:r>
              <a:rPr lang="en-US" smtClean="0"/>
              <a:t>	</a:t>
            </a:r>
            <a:r>
              <a:rPr lang="en-US" err="1" smtClean="0"/>
              <a:t>document.write</a:t>
            </a:r>
            <a:r>
              <a:rPr lang="en-US" smtClean="0"/>
              <a:t>(cars[</a:t>
            </a:r>
            <a:r>
              <a:rPr lang="en-US" err="1" smtClean="0"/>
              <a:t>i</a:t>
            </a:r>
            <a:r>
              <a:rPr lang="en-US" smtClean="0"/>
              <a:t>] + "&lt;</a:t>
            </a:r>
            <a:r>
              <a:rPr lang="en-US" err="1" smtClean="0"/>
              <a:t>br</a:t>
            </a:r>
            <a:r>
              <a:rPr lang="en-US" smtClean="0"/>
              <a:t>&gt;");</a:t>
            </a:r>
            <a:br>
              <a:rPr lang="en-US" smtClean="0"/>
            </a:br>
            <a:r>
              <a:rPr lang="en-US" smtClean="0"/>
              <a:t>	</a:t>
            </a:r>
            <a:r>
              <a:rPr lang="en-US" err="1" smtClean="0"/>
              <a:t>i</a:t>
            </a:r>
            <a:r>
              <a:rPr lang="en-US" smtClean="0"/>
              <a:t>++;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For/In Loop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JavaScript for/in statement loops through the properties of an object: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05000" y="2133600"/>
            <a:ext cx="5943600" cy="17543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person={</a:t>
            </a:r>
            <a:r>
              <a:rPr lang="en-US" err="1" smtClean="0"/>
              <a:t>fname</a:t>
            </a:r>
            <a:r>
              <a:rPr lang="en-US" smtClean="0"/>
              <a:t>:"</a:t>
            </a:r>
            <a:r>
              <a:rPr lang="en-US" err="1" smtClean="0"/>
              <a:t>John",lname</a:t>
            </a:r>
            <a:r>
              <a:rPr lang="en-US" smtClean="0"/>
              <a:t>:"Doe",age:25}; 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for (x in person)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 txt=txt + person[x];</a:t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While Loop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Syntax: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Example: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2200" y="1447800"/>
            <a:ext cx="4572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while (</a:t>
            </a:r>
            <a:r>
              <a:rPr lang="en-US" i="1" smtClean="0"/>
              <a:t>condition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i="1" smtClean="0"/>
              <a:t>  code block to be executed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62200" y="3276600"/>
            <a:ext cx="4572000" cy="17543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smtClean="0"/>
              <a:t>=0;</a:t>
            </a:r>
          </a:p>
          <a:p>
            <a:r>
              <a:rPr lang="en-US" smtClean="0"/>
              <a:t>while (</a:t>
            </a:r>
            <a:r>
              <a:rPr lang="en-US" err="1" smtClean="0"/>
              <a:t>i</a:t>
            </a:r>
            <a:r>
              <a:rPr lang="en-US" smtClean="0"/>
              <a:t>&lt;5)</a:t>
            </a:r>
          </a:p>
          <a:p>
            <a:r>
              <a:rPr lang="en-US" smtClean="0"/>
              <a:t>  {</a:t>
            </a:r>
          </a:p>
          <a:p>
            <a:r>
              <a:rPr lang="en-US" smtClean="0"/>
              <a:t>  x=x + "The number is " + </a:t>
            </a:r>
            <a:r>
              <a:rPr lang="en-US" err="1" smtClean="0"/>
              <a:t>i</a:t>
            </a:r>
            <a:r>
              <a:rPr lang="en-US" smtClean="0"/>
              <a:t> + "&lt;</a:t>
            </a:r>
            <a:r>
              <a:rPr lang="en-US" err="1" smtClean="0"/>
              <a:t>br</a:t>
            </a:r>
            <a:r>
              <a:rPr lang="en-US" smtClean="0"/>
              <a:t>&gt;";</a:t>
            </a:r>
          </a:p>
          <a:p>
            <a:r>
              <a:rPr lang="en-US" smtClean="0"/>
              <a:t>  </a:t>
            </a:r>
            <a:r>
              <a:rPr lang="en-US" err="1" smtClean="0"/>
              <a:t>i</a:t>
            </a:r>
            <a:r>
              <a:rPr lang="en-US" smtClean="0"/>
              <a:t>++;</a:t>
            </a:r>
          </a:p>
          <a:p>
            <a:r>
              <a:rPr lang="en-US" smtClean="0"/>
              <a:t>  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Do/While Loop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Syntax: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Example: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2200" y="1447800"/>
            <a:ext cx="45720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do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i="1" smtClean="0"/>
              <a:t>  code block to be executed</a:t>
            </a:r>
            <a:br>
              <a:rPr lang="en-US" i="1" smtClean="0"/>
            </a:br>
            <a:r>
              <a:rPr lang="en-US" i="1" smtClean="0"/>
              <a:t>  </a:t>
            </a:r>
            <a:r>
              <a:rPr lang="en-US" smtClean="0"/>
              <a:t>}</a:t>
            </a:r>
            <a:br>
              <a:rPr lang="en-US" smtClean="0"/>
            </a:br>
            <a:r>
              <a:rPr lang="en-US" smtClean="0"/>
              <a:t>while (</a:t>
            </a:r>
            <a:r>
              <a:rPr lang="en-US" i="1" smtClean="0"/>
              <a:t>condition</a:t>
            </a:r>
            <a:r>
              <a:rPr lang="en-US" smtClean="0"/>
              <a:t>);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62200" y="3276600"/>
            <a:ext cx="4572000" cy="20313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smtClean="0"/>
              <a:t>=0;</a:t>
            </a:r>
          </a:p>
          <a:p>
            <a:r>
              <a:rPr lang="en-US" smtClean="0"/>
              <a:t>do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 x=x + "The number is " + </a:t>
            </a:r>
            <a:r>
              <a:rPr lang="en-US" err="1" smtClean="0"/>
              <a:t>i</a:t>
            </a:r>
            <a:r>
              <a:rPr lang="en-US" smtClean="0"/>
              <a:t> + "&lt;</a:t>
            </a:r>
            <a:r>
              <a:rPr lang="en-US" err="1" smtClean="0"/>
              <a:t>br</a:t>
            </a:r>
            <a:r>
              <a:rPr lang="en-US" smtClean="0"/>
              <a:t>&gt;";</a:t>
            </a:r>
            <a:br>
              <a:rPr lang="en-US" smtClean="0"/>
            </a:br>
            <a:r>
              <a:rPr lang="en-US" smtClean="0"/>
              <a:t>  </a:t>
            </a:r>
            <a:r>
              <a:rPr lang="en-US" err="1" smtClean="0"/>
              <a:t>i</a:t>
            </a:r>
            <a:r>
              <a:rPr lang="en-US" smtClean="0"/>
              <a:t>++;</a:t>
            </a:r>
            <a:br>
              <a:rPr lang="en-US" smtClean="0"/>
            </a:br>
            <a:r>
              <a:rPr lang="en-US" smtClean="0"/>
              <a:t>  }</a:t>
            </a:r>
            <a:br>
              <a:rPr lang="en-US" smtClean="0"/>
            </a:br>
            <a:r>
              <a:rPr lang="en-US" smtClean="0"/>
              <a:t>while (</a:t>
            </a:r>
            <a:r>
              <a:rPr lang="en-US" err="1" smtClean="0"/>
              <a:t>i</a:t>
            </a:r>
            <a:r>
              <a:rPr lang="en-US" smtClean="0"/>
              <a:t>&lt;5);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Break and Continue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break statement "jumps out" of a loop.</a:t>
            </a:r>
          </a:p>
          <a:p>
            <a:r>
              <a:rPr lang="en-US" smtClean="0"/>
              <a:t>The continue statement "jumps over" one iteration in the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Tags</a:t>
            </a:r>
          </a:p>
          <a:p>
            <a:pPr lvl="1"/>
            <a:r>
              <a:rPr lang="en-US" smtClean="0"/>
              <a:t>HTML markup tags are usually called HTML tags</a:t>
            </a:r>
          </a:p>
          <a:p>
            <a:pPr lvl="1"/>
            <a:r>
              <a:rPr lang="en-US" smtClean="0"/>
              <a:t>HTML tags are keywords (tag names) surrounded by </a:t>
            </a:r>
            <a:r>
              <a:rPr lang="en-US" b="1" smtClean="0"/>
              <a:t>angle brackets </a:t>
            </a:r>
            <a:r>
              <a:rPr lang="en-US" smtClean="0"/>
              <a:t>like &lt;html&gt;</a:t>
            </a:r>
          </a:p>
          <a:p>
            <a:pPr lvl="1"/>
            <a:r>
              <a:rPr lang="en-US" smtClean="0"/>
              <a:t>HTML tags normally </a:t>
            </a:r>
            <a:r>
              <a:rPr lang="en-US" b="1" smtClean="0"/>
              <a:t>come in pairs</a:t>
            </a:r>
            <a:r>
              <a:rPr lang="en-US" smtClean="0"/>
              <a:t> like &lt;b&gt; and &lt;/b&gt;</a:t>
            </a:r>
          </a:p>
          <a:p>
            <a:pPr lvl="1"/>
            <a:r>
              <a:rPr lang="en-US" smtClean="0"/>
              <a:t>The first tag in a pair is the </a:t>
            </a:r>
            <a:r>
              <a:rPr lang="en-US" b="1" smtClean="0"/>
              <a:t>start tag,</a:t>
            </a:r>
            <a:r>
              <a:rPr lang="en-US" smtClean="0"/>
              <a:t> the second tag is the </a:t>
            </a:r>
            <a:r>
              <a:rPr lang="en-US" b="1" smtClean="0"/>
              <a:t>end tag</a:t>
            </a:r>
            <a:endParaRPr lang="en-US" smtClean="0"/>
          </a:p>
          <a:p>
            <a:pPr lvl="1"/>
            <a:r>
              <a:rPr lang="en-US" smtClean="0"/>
              <a:t>The end tag is written like the start tag, with a </a:t>
            </a:r>
            <a:r>
              <a:rPr lang="en-US" b="1" smtClean="0"/>
              <a:t>forward slash</a:t>
            </a:r>
            <a:r>
              <a:rPr lang="en-US" smtClean="0"/>
              <a:t> before the tag name</a:t>
            </a:r>
          </a:p>
          <a:p>
            <a:pPr lvl="1"/>
            <a:r>
              <a:rPr lang="en-US" smtClean="0"/>
              <a:t>Start and end tags are also called </a:t>
            </a:r>
            <a:r>
              <a:rPr lang="en-US" b="1" smtClean="0"/>
              <a:t>opening tags</a:t>
            </a:r>
            <a:r>
              <a:rPr lang="en-US" smtClean="0"/>
              <a:t> and </a:t>
            </a:r>
            <a:r>
              <a:rPr lang="en-US" b="1" smtClean="0"/>
              <a:t>closing tags</a:t>
            </a:r>
            <a:endParaRPr lang="en-US" smtClean="0"/>
          </a:p>
          <a:p>
            <a:r>
              <a:rPr lang="en-US" smtClean="0"/>
              <a:t>Syntax</a:t>
            </a:r>
          </a:p>
          <a:p>
            <a:pPr lvl="1"/>
            <a:r>
              <a:rPr lang="en-US" smtClean="0">
                <a:solidFill>
                  <a:srgbClr val="FF0000"/>
                </a:solidFill>
              </a:rPr>
              <a:t>&lt;</a:t>
            </a:r>
            <a:r>
              <a:rPr lang="en-US" err="1" smtClean="0">
                <a:solidFill>
                  <a:srgbClr val="FF0000"/>
                </a:solidFill>
              </a:rPr>
              <a:t>tagname</a:t>
            </a:r>
            <a:r>
              <a:rPr lang="en-US" smtClean="0">
                <a:solidFill>
                  <a:srgbClr val="FF0000"/>
                </a:solidFill>
              </a:rPr>
              <a:t>&gt;</a:t>
            </a:r>
            <a:r>
              <a:rPr lang="en-US" smtClean="0"/>
              <a:t>content</a:t>
            </a:r>
            <a:r>
              <a:rPr lang="en-US" smtClean="0">
                <a:solidFill>
                  <a:srgbClr val="FF0000"/>
                </a:solidFill>
              </a:rPr>
              <a:t>&lt;/</a:t>
            </a:r>
            <a:r>
              <a:rPr lang="en-US" err="1" smtClean="0">
                <a:solidFill>
                  <a:srgbClr val="FF0000"/>
                </a:solidFill>
              </a:rPr>
              <a:t>tagname</a:t>
            </a:r>
            <a:r>
              <a:rPr lang="en-US" smtClean="0">
                <a:solidFill>
                  <a:srgbClr val="FF0000"/>
                </a:solidFill>
              </a:rPr>
              <a:t>&gt;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– </a:t>
            </a:r>
            <a:r>
              <a:rPr lang="en-US" err="1" smtClean="0"/>
              <a:t>HyperText</a:t>
            </a:r>
            <a:r>
              <a:rPr lang="en-US" smtClean="0"/>
              <a:t> Markup Language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Break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 </a:t>
            </a:r>
            <a:r>
              <a:rPr lang="en-US" b="1" smtClean="0"/>
              <a:t>break statement</a:t>
            </a:r>
            <a:r>
              <a:rPr lang="en-US" smtClean="0"/>
              <a:t> breaks the loop and continues executing the code after the loop</a:t>
            </a:r>
          </a:p>
          <a:p>
            <a:r>
              <a:rPr lang="en-US" smtClean="0"/>
              <a:t>Example: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lvl="1"/>
            <a:r>
              <a:rPr lang="en-US" smtClean="0"/>
              <a:t>Since the if statement has only one single line of code, the braces can be omitted: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38400" y="2057400"/>
            <a:ext cx="5257800" cy="23083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for (</a:t>
            </a:r>
            <a:r>
              <a:rPr lang="en-US" err="1" smtClean="0"/>
              <a:t>i</a:t>
            </a:r>
            <a:r>
              <a:rPr lang="en-US" smtClean="0"/>
              <a:t>=0;i&lt;10;i++)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 if (</a:t>
            </a:r>
            <a:r>
              <a:rPr lang="en-US" err="1" smtClean="0"/>
              <a:t>i</a:t>
            </a:r>
            <a:r>
              <a:rPr lang="en-US" smtClean="0"/>
              <a:t>==3)</a:t>
            </a:r>
            <a:br>
              <a:rPr lang="en-US" smtClean="0"/>
            </a:br>
            <a:r>
              <a:rPr lang="en-US" smtClean="0"/>
              <a:t>    {</a:t>
            </a:r>
            <a:br>
              <a:rPr lang="en-US" smtClean="0"/>
            </a:br>
            <a:r>
              <a:rPr lang="en-US" smtClean="0"/>
              <a:t>    break;</a:t>
            </a:r>
            <a:br>
              <a:rPr lang="en-US" smtClean="0"/>
            </a:br>
            <a:r>
              <a:rPr lang="en-US" smtClean="0"/>
              <a:t>    }</a:t>
            </a:r>
            <a:br>
              <a:rPr lang="en-US" smtClean="0"/>
            </a:br>
            <a:r>
              <a:rPr lang="en-US" smtClean="0"/>
              <a:t>  x=x + "The number is " + </a:t>
            </a:r>
            <a:r>
              <a:rPr lang="en-US" err="1" smtClean="0"/>
              <a:t>i</a:t>
            </a:r>
            <a:r>
              <a:rPr lang="en-US" smtClean="0"/>
              <a:t> + "&lt;</a:t>
            </a:r>
            <a:r>
              <a:rPr lang="en-US" err="1" smtClean="0"/>
              <a:t>br</a:t>
            </a:r>
            <a:r>
              <a:rPr lang="en-US" smtClean="0"/>
              <a:t>&gt;";</a:t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24200" y="4953000"/>
            <a:ext cx="45720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for (</a:t>
            </a:r>
            <a:r>
              <a:rPr lang="en-US" err="1" smtClean="0"/>
              <a:t>i</a:t>
            </a:r>
            <a:r>
              <a:rPr lang="en-US" smtClean="0"/>
              <a:t>=0;i&lt;10;i++)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 if (</a:t>
            </a:r>
            <a:r>
              <a:rPr lang="en-US" err="1" smtClean="0"/>
              <a:t>i</a:t>
            </a:r>
            <a:r>
              <a:rPr lang="en-US" smtClean="0"/>
              <a:t>==3) break;</a:t>
            </a:r>
            <a:br>
              <a:rPr lang="en-US" smtClean="0"/>
            </a:br>
            <a:r>
              <a:rPr lang="en-US" smtClean="0"/>
              <a:t>  x=x + "The number is " + </a:t>
            </a:r>
            <a:r>
              <a:rPr lang="en-US" err="1" smtClean="0"/>
              <a:t>i</a:t>
            </a:r>
            <a:r>
              <a:rPr lang="en-US" smtClean="0"/>
              <a:t> + "&lt;</a:t>
            </a:r>
            <a:r>
              <a:rPr lang="en-US" err="1" smtClean="0"/>
              <a:t>br</a:t>
            </a:r>
            <a:r>
              <a:rPr lang="en-US" smtClean="0"/>
              <a:t>&gt;";</a:t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Continue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 </a:t>
            </a:r>
            <a:r>
              <a:rPr lang="en-US" b="1" smtClean="0"/>
              <a:t>continue statement</a:t>
            </a:r>
            <a:r>
              <a:rPr lang="en-US" smtClean="0"/>
              <a:t> breaks one iteration (in the loop), if a specified condition occurs, and continues with the next iteration in the loop.</a:t>
            </a:r>
          </a:p>
          <a:p>
            <a:r>
              <a:rPr lang="en-US" smtClean="0"/>
              <a:t>Example: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for (</a:t>
            </a:r>
            <a:r>
              <a:rPr lang="en-US" err="1" smtClean="0"/>
              <a:t>i</a:t>
            </a:r>
            <a:r>
              <a:rPr lang="en-US" smtClean="0"/>
              <a:t>=0;i&lt;=10;i++)</a:t>
            </a:r>
            <a:br>
              <a:rPr lang="en-US" smtClean="0"/>
            </a:br>
            <a:r>
              <a:rPr lang="en-US" smtClean="0"/>
              <a:t> {</a:t>
            </a:r>
            <a:br>
              <a:rPr lang="en-US" smtClean="0"/>
            </a:br>
            <a:r>
              <a:rPr lang="en-US" smtClean="0"/>
              <a:t> if (</a:t>
            </a:r>
            <a:r>
              <a:rPr lang="en-US" err="1" smtClean="0"/>
              <a:t>i</a:t>
            </a:r>
            <a:r>
              <a:rPr lang="en-US" smtClean="0"/>
              <a:t>==3) continue;</a:t>
            </a:r>
            <a:br>
              <a:rPr lang="en-US" smtClean="0"/>
            </a:br>
            <a:r>
              <a:rPr lang="en-US" smtClean="0"/>
              <a:t>  x=x + "The number is " + </a:t>
            </a:r>
            <a:r>
              <a:rPr lang="en-US" err="1" smtClean="0"/>
              <a:t>i</a:t>
            </a:r>
            <a:r>
              <a:rPr lang="en-US" smtClean="0"/>
              <a:t> + "&lt;</a:t>
            </a:r>
            <a:r>
              <a:rPr lang="en-US" err="1" smtClean="0"/>
              <a:t>br</a:t>
            </a:r>
            <a:r>
              <a:rPr lang="en-US" smtClean="0"/>
              <a:t>&gt;";</a:t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Errors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 </a:t>
            </a:r>
            <a:r>
              <a:rPr lang="en-US" b="1" smtClean="0"/>
              <a:t>try</a:t>
            </a:r>
            <a:r>
              <a:rPr lang="en-US" smtClean="0"/>
              <a:t> statement lets you to test a block of code for errors.</a:t>
            </a:r>
          </a:p>
          <a:p>
            <a:r>
              <a:rPr lang="en-US" smtClean="0"/>
              <a:t>The </a:t>
            </a:r>
            <a:r>
              <a:rPr lang="en-US" b="1" smtClean="0"/>
              <a:t>catch</a:t>
            </a:r>
            <a:r>
              <a:rPr lang="en-US" smtClean="0"/>
              <a:t> statement lets you handle the error.</a:t>
            </a:r>
          </a:p>
          <a:p>
            <a:r>
              <a:rPr lang="en-US" smtClean="0"/>
              <a:t>The </a:t>
            </a:r>
            <a:r>
              <a:rPr lang="en-US" b="1" smtClean="0"/>
              <a:t>throw</a:t>
            </a:r>
            <a:r>
              <a:rPr lang="en-US" smtClean="0"/>
              <a:t> statement lets you create custom errors.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Errors Will Happen!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When the JavaScript engine is executing JavaScript code, different errors can occur:</a:t>
            </a:r>
          </a:p>
          <a:p>
            <a:r>
              <a:rPr lang="en-US" smtClean="0"/>
              <a:t>It can be syntax errors, typically coding errors or typos made by the programmer.</a:t>
            </a:r>
          </a:p>
          <a:p>
            <a:r>
              <a:rPr lang="en-US" smtClean="0"/>
              <a:t>It can be misspelled or missing features in the language (maybe due to browser differences).</a:t>
            </a:r>
          </a:p>
          <a:p>
            <a:r>
              <a:rPr lang="en-US" smtClean="0"/>
              <a:t>It can be errors due to wrong input, from a user, or from an Internet server.</a:t>
            </a:r>
          </a:p>
          <a:p>
            <a:r>
              <a:rPr lang="en-US" smtClean="0"/>
              <a:t>And, of course, it can be many other unforeseeable things.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Throws Errors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When an error occurs, when something goes wrong, the JavaScript engine will normally stop, and generate an error message.</a:t>
            </a:r>
          </a:p>
          <a:p>
            <a:r>
              <a:rPr lang="en-US" smtClean="0"/>
              <a:t>The technical term for this is: JavaScript will </a:t>
            </a:r>
            <a:r>
              <a:rPr lang="en-US" b="1" smtClean="0"/>
              <a:t>throw</a:t>
            </a:r>
            <a:r>
              <a:rPr lang="en-US" smtClean="0"/>
              <a:t> an error.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try and catch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 </a:t>
            </a:r>
            <a:r>
              <a:rPr lang="en-US" b="1" smtClean="0"/>
              <a:t>try</a:t>
            </a:r>
            <a:r>
              <a:rPr lang="en-US" smtClean="0"/>
              <a:t> statement allows you to define a block of code to be tested for errors while it is being executed.</a:t>
            </a:r>
          </a:p>
          <a:p>
            <a:r>
              <a:rPr lang="en-US" smtClean="0"/>
              <a:t>The </a:t>
            </a:r>
            <a:r>
              <a:rPr lang="en-US" b="1" smtClean="0"/>
              <a:t>catch</a:t>
            </a:r>
            <a:r>
              <a:rPr lang="en-US" smtClean="0"/>
              <a:t> statement allows you to define a block of code to be executed, if an error occurs in the try block.</a:t>
            </a:r>
          </a:p>
          <a:p>
            <a:r>
              <a:rPr lang="en-US" smtClean="0"/>
              <a:t>The JavaScript statements </a:t>
            </a:r>
            <a:r>
              <a:rPr lang="en-US" b="1" smtClean="0"/>
              <a:t>try</a:t>
            </a:r>
            <a:r>
              <a:rPr lang="en-US" smtClean="0"/>
              <a:t> and </a:t>
            </a:r>
            <a:r>
              <a:rPr lang="en-US" b="1" smtClean="0"/>
              <a:t>catch</a:t>
            </a:r>
            <a:r>
              <a:rPr lang="en-US" smtClean="0"/>
              <a:t> come in pairs.</a:t>
            </a:r>
          </a:p>
          <a:p>
            <a:r>
              <a:rPr lang="en-US" b="1" smtClean="0"/>
              <a:t>Syntax:</a:t>
            </a:r>
            <a:endParaRPr lang="en-US" smtClean="0"/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2200" y="3733800"/>
            <a:ext cx="4572000" cy="23083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try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 //Run some code here</a:t>
            </a:r>
            <a:br>
              <a:rPr lang="en-US" smtClean="0"/>
            </a:br>
            <a:r>
              <a:rPr lang="en-US" smtClean="0"/>
              <a:t>  }</a:t>
            </a:r>
            <a:br>
              <a:rPr lang="en-US" smtClean="0"/>
            </a:br>
            <a:r>
              <a:rPr lang="en-US" smtClean="0"/>
              <a:t>catch(err)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 //Handle errors here</a:t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143000"/>
            <a:ext cx="8458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...</a:t>
            </a:r>
          </a:p>
          <a:p>
            <a:r>
              <a:rPr lang="en-US" smtClean="0"/>
              <a:t>function message()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try</a:t>
            </a:r>
            <a:br>
              <a:rPr lang="en-US" smtClean="0"/>
            </a:br>
            <a:r>
              <a:rPr lang="en-US" smtClean="0"/>
              <a:t>	  {</a:t>
            </a:r>
            <a:br>
              <a:rPr lang="en-US" smtClean="0"/>
            </a:br>
            <a:r>
              <a:rPr lang="en-US" smtClean="0"/>
              <a:t>	  </a:t>
            </a:r>
            <a:r>
              <a:rPr lang="en-US" err="1" smtClean="0"/>
              <a:t>adddlert</a:t>
            </a:r>
            <a:r>
              <a:rPr lang="en-US" smtClean="0"/>
              <a:t>("Welcome guest!");</a:t>
            </a:r>
            <a:br>
              <a:rPr lang="en-US" smtClean="0"/>
            </a:br>
            <a:r>
              <a:rPr lang="en-US" smtClean="0"/>
              <a:t>	  }</a:t>
            </a:r>
            <a:br>
              <a:rPr lang="en-US" smtClean="0"/>
            </a:br>
            <a:r>
              <a:rPr lang="en-US" smtClean="0"/>
              <a:t>	catch(err)</a:t>
            </a:r>
            <a:br>
              <a:rPr lang="en-US" smtClean="0"/>
            </a:br>
            <a:r>
              <a:rPr lang="en-US" smtClean="0"/>
              <a:t>	  {</a:t>
            </a:r>
            <a:br>
              <a:rPr lang="en-US" smtClean="0"/>
            </a:br>
            <a:r>
              <a:rPr lang="en-US" smtClean="0"/>
              <a:t>	  txt="There was an error on this page.\n\n";</a:t>
            </a:r>
            <a:br>
              <a:rPr lang="en-US" smtClean="0"/>
            </a:br>
            <a:r>
              <a:rPr lang="en-US" smtClean="0"/>
              <a:t>	  txt+="Error description: " </a:t>
            </a:r>
            <a:r>
              <a:rPr lang="en-US" smtClean="0">
                <a:solidFill>
                  <a:srgbClr val="FF0000"/>
                </a:solidFill>
              </a:rPr>
              <a:t>+ </a:t>
            </a:r>
            <a:r>
              <a:rPr lang="en-US" err="1" smtClean="0">
                <a:solidFill>
                  <a:srgbClr val="FF0000"/>
                </a:solidFill>
              </a:rPr>
              <a:t>err.message</a:t>
            </a:r>
            <a:r>
              <a:rPr lang="en-US" smtClean="0">
                <a:solidFill>
                  <a:srgbClr val="FF0000"/>
                </a:solidFill>
              </a:rPr>
              <a:t> </a:t>
            </a:r>
            <a:r>
              <a:rPr lang="en-US" smtClean="0"/>
              <a:t>+ "\n\n";</a:t>
            </a:r>
            <a:br>
              <a:rPr lang="en-US" smtClean="0"/>
            </a:br>
            <a:r>
              <a:rPr lang="en-US" smtClean="0"/>
              <a:t>	  txt+="Click OK to continue.\n\n";</a:t>
            </a:r>
            <a:br>
              <a:rPr lang="en-US" smtClean="0"/>
            </a:br>
            <a:r>
              <a:rPr lang="en-US" smtClean="0"/>
              <a:t>	  alert(txt);</a:t>
            </a:r>
            <a:br>
              <a:rPr lang="en-US" smtClean="0"/>
            </a:br>
            <a:r>
              <a:rPr lang="en-US" smtClean="0"/>
              <a:t>	  }</a:t>
            </a:r>
            <a:br>
              <a:rPr lang="en-US" smtClean="0"/>
            </a:br>
            <a:r>
              <a:rPr lang="en-US" smtClean="0"/>
              <a:t>}</a:t>
            </a:r>
            <a:br>
              <a:rPr lang="en-US" smtClean="0"/>
            </a:br>
            <a:r>
              <a:rPr lang="en-US" smtClean="0"/>
              <a:t>…</a:t>
            </a:r>
            <a:br>
              <a:rPr lang="en-US" smtClean="0"/>
            </a:br>
            <a:r>
              <a:rPr lang="en-US" smtClean="0"/>
              <a:t>&lt;body&gt;</a:t>
            </a:r>
            <a:br>
              <a:rPr lang="en-US" smtClean="0"/>
            </a:br>
            <a:r>
              <a:rPr lang="en-US" smtClean="0"/>
              <a:t>	&lt;input type="button" value="View message" </a:t>
            </a:r>
            <a:r>
              <a:rPr lang="en-US" err="1" smtClean="0"/>
              <a:t>onclick</a:t>
            </a:r>
            <a:r>
              <a:rPr lang="en-US" smtClean="0"/>
              <a:t>="message()"&gt;</a:t>
            </a:r>
            <a:br>
              <a:rPr lang="en-US" smtClean="0"/>
            </a:br>
            <a:r>
              <a:rPr lang="en-US" smtClean="0"/>
              <a:t>&lt;/body&gt;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0366" t="35417" r="17423" b="25000"/>
          <a:stretch>
            <a:fillRect/>
          </a:stretch>
        </p:blipFill>
        <p:spPr bwMode="auto">
          <a:xfrm>
            <a:off x="1143000" y="1447800"/>
            <a:ext cx="6858000" cy="4738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Throw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throw statement allows you to create a custom error.</a:t>
            </a:r>
          </a:p>
          <a:p>
            <a:r>
              <a:rPr lang="en-US" smtClean="0"/>
              <a:t>The correct technical term is to create or </a:t>
            </a:r>
            <a:r>
              <a:rPr lang="en-US" b="1" smtClean="0"/>
              <a:t>throw an exception</a:t>
            </a:r>
            <a:r>
              <a:rPr lang="en-US" smtClean="0"/>
              <a:t>.</a:t>
            </a:r>
          </a:p>
          <a:p>
            <a:r>
              <a:rPr lang="en-US" smtClean="0"/>
              <a:t>If you use the throw statement together with try and catch, you can control program flow and generate custom error messages.</a:t>
            </a:r>
          </a:p>
          <a:p>
            <a:r>
              <a:rPr lang="en-US" b="1" smtClean="0"/>
              <a:t>Syntax</a:t>
            </a:r>
            <a:endParaRPr lang="en-US" smtClean="0"/>
          </a:p>
          <a:p>
            <a:endParaRPr lang="en-US" smtClean="0"/>
          </a:p>
          <a:p>
            <a:pPr lvl="1"/>
            <a:r>
              <a:rPr lang="en-US" smtClean="0"/>
              <a:t>The exception can be a JavaScript String, a Number, a Boolean or an Object.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0800" y="3886200"/>
            <a:ext cx="3733800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throw </a:t>
            </a:r>
            <a:r>
              <a:rPr lang="en-US" i="1" smtClean="0"/>
              <a:t>exception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" y="1143000"/>
            <a:ext cx="8534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/>
              <a:t>&lt;script&gt;</a:t>
            </a:r>
            <a:br>
              <a:rPr lang="en-US" sz="1400" smtClean="0"/>
            </a:br>
            <a:r>
              <a:rPr lang="en-US" sz="1400" smtClean="0"/>
              <a:t>function </a:t>
            </a:r>
            <a:r>
              <a:rPr lang="en-US" sz="1400" err="1" smtClean="0"/>
              <a:t>myFunction</a:t>
            </a:r>
            <a:r>
              <a:rPr lang="en-US" sz="1400" smtClean="0"/>
              <a:t>()</a:t>
            </a:r>
            <a:br>
              <a:rPr lang="en-US" sz="1400" smtClean="0"/>
            </a:br>
            <a:r>
              <a:rPr lang="en-US" sz="1400" smtClean="0"/>
              <a:t>{</a:t>
            </a:r>
            <a:br>
              <a:rPr lang="en-US" sz="1400" smtClean="0"/>
            </a:br>
            <a:r>
              <a:rPr lang="en-US" sz="1400" smtClean="0"/>
              <a:t>	try</a:t>
            </a:r>
            <a:br>
              <a:rPr lang="en-US" sz="1400" smtClean="0"/>
            </a:br>
            <a:r>
              <a:rPr lang="en-US" sz="1400" smtClean="0"/>
              <a:t>	  { </a:t>
            </a:r>
            <a:br>
              <a:rPr lang="en-US" sz="1400" smtClean="0"/>
            </a:br>
            <a:r>
              <a:rPr lang="en-US" sz="1400" smtClean="0"/>
              <a:t>	  </a:t>
            </a:r>
            <a:r>
              <a:rPr lang="en-US" sz="1400" err="1" smtClean="0"/>
              <a:t>var</a:t>
            </a:r>
            <a:r>
              <a:rPr lang="en-US" sz="1400" smtClean="0"/>
              <a:t> x=</a:t>
            </a:r>
            <a:r>
              <a:rPr lang="en-US" sz="1400" err="1" smtClean="0"/>
              <a:t>document.getElementById</a:t>
            </a:r>
            <a:r>
              <a:rPr lang="en-US" sz="1400" smtClean="0"/>
              <a:t>("demo").value;</a:t>
            </a:r>
            <a:br>
              <a:rPr lang="en-US" sz="1400" smtClean="0"/>
            </a:br>
            <a:r>
              <a:rPr lang="en-US" sz="1400" smtClean="0"/>
              <a:t>	  if(x=="")    throw "empty";</a:t>
            </a:r>
            <a:br>
              <a:rPr lang="en-US" sz="1400" smtClean="0"/>
            </a:br>
            <a:r>
              <a:rPr lang="en-US" sz="1400" smtClean="0"/>
              <a:t>	  if(</a:t>
            </a:r>
            <a:r>
              <a:rPr lang="en-US" sz="1400" err="1" smtClean="0"/>
              <a:t>isNaN</a:t>
            </a:r>
            <a:r>
              <a:rPr lang="en-US" sz="1400" smtClean="0"/>
              <a:t>(x)) throw "not a number";</a:t>
            </a:r>
            <a:br>
              <a:rPr lang="en-US" sz="1400" smtClean="0"/>
            </a:br>
            <a:r>
              <a:rPr lang="en-US" sz="1400" smtClean="0"/>
              <a:t>	  if(x&gt;10)     throw "too high";</a:t>
            </a:r>
            <a:br>
              <a:rPr lang="en-US" sz="1400" smtClean="0"/>
            </a:br>
            <a:r>
              <a:rPr lang="en-US" sz="1400" smtClean="0"/>
              <a:t>	  if(x&lt;5)      throw "too low";</a:t>
            </a:r>
            <a:br>
              <a:rPr lang="en-US" sz="1400" smtClean="0"/>
            </a:br>
            <a:r>
              <a:rPr lang="en-US" sz="1400" smtClean="0"/>
              <a:t>  	}</a:t>
            </a:r>
            <a:br>
              <a:rPr lang="en-US" sz="1400" smtClean="0"/>
            </a:br>
            <a:r>
              <a:rPr lang="en-US" sz="1400" smtClean="0"/>
              <a:t>	catch(err)</a:t>
            </a:r>
            <a:br>
              <a:rPr lang="en-US" sz="1400" smtClean="0"/>
            </a:br>
            <a:r>
              <a:rPr lang="en-US" sz="1400" smtClean="0"/>
              <a:t>	  {</a:t>
            </a:r>
            <a:br>
              <a:rPr lang="en-US" sz="1400" smtClean="0"/>
            </a:br>
            <a:r>
              <a:rPr lang="en-US" sz="1400" smtClean="0"/>
              <a:t>	  </a:t>
            </a:r>
            <a:r>
              <a:rPr lang="en-US" sz="1400" err="1" smtClean="0"/>
              <a:t>var</a:t>
            </a:r>
            <a:r>
              <a:rPr lang="en-US" sz="1400" smtClean="0"/>
              <a:t> y=</a:t>
            </a:r>
            <a:r>
              <a:rPr lang="en-US" sz="1400" err="1" smtClean="0"/>
              <a:t>document.getElementById</a:t>
            </a:r>
            <a:r>
              <a:rPr lang="en-US" sz="1400" smtClean="0"/>
              <a:t>("mess");</a:t>
            </a:r>
            <a:br>
              <a:rPr lang="en-US" sz="1400" smtClean="0"/>
            </a:br>
            <a:r>
              <a:rPr lang="en-US" sz="1400" smtClean="0"/>
              <a:t>	  </a:t>
            </a:r>
            <a:r>
              <a:rPr lang="en-US" sz="1400" err="1" smtClean="0"/>
              <a:t>y.innerHTML</a:t>
            </a:r>
            <a:r>
              <a:rPr lang="en-US" sz="1400" smtClean="0"/>
              <a:t>="Error: " + err + ".";</a:t>
            </a:r>
            <a:br>
              <a:rPr lang="en-US" sz="1400" smtClean="0"/>
            </a:br>
            <a:r>
              <a:rPr lang="en-US" sz="1400" smtClean="0"/>
              <a:t>	  }</a:t>
            </a:r>
            <a:br>
              <a:rPr lang="en-US" sz="1400" smtClean="0"/>
            </a:br>
            <a:r>
              <a:rPr lang="en-US" sz="1400" smtClean="0"/>
              <a:t>}</a:t>
            </a:r>
            <a:br>
              <a:rPr lang="en-US" sz="1400" smtClean="0"/>
            </a:br>
            <a:r>
              <a:rPr lang="en-US" sz="1400" smtClean="0"/>
              <a:t>&lt;/script&gt;</a:t>
            </a:r>
            <a:br>
              <a:rPr lang="en-US" sz="1400" smtClean="0"/>
            </a:br>
            <a:r>
              <a:rPr lang="en-US" sz="1400" smtClean="0"/>
              <a:t/>
            </a:r>
            <a:br>
              <a:rPr lang="en-US" sz="1400" smtClean="0"/>
            </a:br>
            <a:r>
              <a:rPr lang="en-US" sz="1400" smtClean="0"/>
              <a:t>&lt;h1&gt;My First JavaScript&lt;/h1&gt;</a:t>
            </a:r>
            <a:br>
              <a:rPr lang="en-US" sz="1400" smtClean="0"/>
            </a:br>
            <a:r>
              <a:rPr lang="en-US" sz="1400" smtClean="0"/>
              <a:t>&lt;p&gt;Please input a number between 5 and 10:&lt;/p&gt;</a:t>
            </a:r>
            <a:br>
              <a:rPr lang="en-US" sz="1400" smtClean="0"/>
            </a:br>
            <a:r>
              <a:rPr lang="en-US" sz="1400" smtClean="0"/>
              <a:t>&lt;input id="demo" type="text"&gt;</a:t>
            </a:r>
            <a:br>
              <a:rPr lang="en-US" sz="1400" smtClean="0"/>
            </a:br>
            <a:r>
              <a:rPr lang="en-US" sz="1400" smtClean="0"/>
              <a:t>&lt;button type="button" </a:t>
            </a:r>
            <a:r>
              <a:rPr lang="en-US" sz="1400" err="1" smtClean="0"/>
              <a:t>onclick</a:t>
            </a:r>
            <a:r>
              <a:rPr lang="en-US" sz="1400" smtClean="0"/>
              <a:t>="</a:t>
            </a:r>
            <a:r>
              <a:rPr lang="en-US" sz="1400" err="1" smtClean="0"/>
              <a:t>myFunction</a:t>
            </a:r>
            <a:r>
              <a:rPr lang="en-US" sz="1400" smtClean="0"/>
              <a:t>()"&gt;Test Input&lt;/button&gt;</a:t>
            </a:r>
            <a:br>
              <a:rPr lang="en-US" sz="1400" smtClean="0"/>
            </a:br>
            <a:r>
              <a:rPr lang="en-US" sz="1400" smtClean="0"/>
              <a:t>&lt;p id="mess"&gt;&lt;/p&gt;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Headings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headings are defined with the &lt;h1&gt; to &lt;h6&gt; tags.</a:t>
            </a:r>
          </a:p>
          <a:p>
            <a:pPr lvl="1"/>
            <a:r>
              <a:rPr lang="en-US" smtClean="0"/>
              <a:t>&lt;h1&gt;This is a heading&lt;/h1&gt;</a:t>
            </a:r>
            <a:br>
              <a:rPr lang="en-US" smtClean="0"/>
            </a:br>
            <a:r>
              <a:rPr lang="en-US" smtClean="0"/>
              <a:t>&lt;h2&gt;This is a heading&lt;/h2&gt;</a:t>
            </a:r>
            <a:br>
              <a:rPr lang="en-US" smtClean="0"/>
            </a:br>
            <a:r>
              <a:rPr lang="en-US" smtClean="0"/>
              <a:t>&lt;h3&gt;This is a heading&lt;/h3&gt;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50366" t="30208" r="495" b="31250"/>
          <a:stretch>
            <a:fillRect/>
          </a:stretch>
        </p:blipFill>
        <p:spPr bwMode="auto">
          <a:xfrm>
            <a:off x="931268" y="2819400"/>
            <a:ext cx="7603132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50170" t="20833" r="22694" b="51042"/>
          <a:stretch>
            <a:fillRect/>
          </a:stretch>
        </p:blipFill>
        <p:spPr bwMode="auto">
          <a:xfrm>
            <a:off x="609600" y="1371600"/>
            <a:ext cx="7772400" cy="4529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 Form Validation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Form data that typically are checked by a JavaScript could be:</a:t>
            </a:r>
          </a:p>
          <a:p>
            <a:pPr lvl="1"/>
            <a:r>
              <a:rPr lang="en-US" smtClean="0"/>
              <a:t>has the user left required fields empty?</a:t>
            </a:r>
          </a:p>
          <a:p>
            <a:pPr lvl="1"/>
            <a:r>
              <a:rPr lang="en-US" smtClean="0"/>
              <a:t>has the user entered a valid e-mail address?</a:t>
            </a:r>
          </a:p>
          <a:p>
            <a:pPr lvl="1"/>
            <a:r>
              <a:rPr lang="en-US" smtClean="0"/>
              <a:t>has the user entered a valid date?</a:t>
            </a:r>
          </a:p>
          <a:p>
            <a:pPr lvl="1"/>
            <a:r>
              <a:rPr lang="en-US" smtClean="0"/>
              <a:t>has the user entered text in a numeric field?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Fields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the field is blank, an alert box alerts a message, the function returns false, and the form will not be submitted: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0366" t="35417" r="21523" b="58333"/>
          <a:stretch>
            <a:fillRect/>
          </a:stretch>
        </p:blipFill>
        <p:spPr bwMode="auto">
          <a:xfrm>
            <a:off x="990600" y="2514600"/>
            <a:ext cx="6705600" cy="83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Fields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1371600"/>
            <a:ext cx="7620000" cy="286232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function </a:t>
            </a:r>
            <a:r>
              <a:rPr lang="en-US" err="1" smtClean="0"/>
              <a:t>validateForm</a:t>
            </a:r>
            <a:r>
              <a:rPr lang="en-US" smtClean="0"/>
              <a:t>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</a:t>
            </a:r>
            <a:r>
              <a:rPr lang="en-US" err="1" smtClean="0"/>
              <a:t>var</a:t>
            </a:r>
            <a:r>
              <a:rPr lang="en-US" smtClean="0"/>
              <a:t> x=</a:t>
            </a:r>
            <a:r>
              <a:rPr lang="en-US" err="1" smtClean="0"/>
              <a:t>document.forms</a:t>
            </a:r>
            <a:r>
              <a:rPr lang="en-US" smtClean="0"/>
              <a:t>["</a:t>
            </a:r>
            <a:r>
              <a:rPr lang="en-US" err="1" smtClean="0"/>
              <a:t>myForm</a:t>
            </a:r>
            <a:r>
              <a:rPr lang="en-US" smtClean="0"/>
              <a:t>"]["</a:t>
            </a:r>
            <a:r>
              <a:rPr lang="en-US" err="1" smtClean="0"/>
              <a:t>fname</a:t>
            </a:r>
            <a:r>
              <a:rPr lang="en-US" smtClean="0"/>
              <a:t>"].value;</a:t>
            </a:r>
            <a:br>
              <a:rPr lang="en-US" smtClean="0"/>
            </a:br>
            <a:r>
              <a:rPr lang="en-US" smtClean="0"/>
              <a:t>	if (x==null || x=="")</a:t>
            </a:r>
            <a:br>
              <a:rPr lang="en-US" smtClean="0"/>
            </a:br>
            <a:r>
              <a:rPr lang="en-US" smtClean="0"/>
              <a:t>  	{</a:t>
            </a:r>
            <a:br>
              <a:rPr lang="en-US" smtClean="0"/>
            </a:br>
            <a:r>
              <a:rPr lang="en-US" smtClean="0"/>
              <a:t>  		alert("First name must be filled out");</a:t>
            </a:r>
            <a:br>
              <a:rPr lang="en-US" smtClean="0"/>
            </a:br>
            <a:r>
              <a:rPr lang="en-US" smtClean="0"/>
              <a:t>  		return false;</a:t>
            </a:r>
            <a:br>
              <a:rPr lang="en-US" smtClean="0"/>
            </a:br>
            <a:r>
              <a:rPr lang="en-US" smtClean="0"/>
              <a:t>  	}</a:t>
            </a:r>
          </a:p>
          <a:p>
            <a:r>
              <a:rPr lang="en-US" smtClean="0"/>
              <a:t>	return true;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4724400"/>
            <a:ext cx="76200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&lt;form name="</a:t>
            </a:r>
            <a:r>
              <a:rPr lang="en-US" err="1" smtClean="0"/>
              <a:t>myForm</a:t>
            </a:r>
            <a:r>
              <a:rPr lang="en-US" smtClean="0"/>
              <a:t>" action="demo_form.asp" method="post" 					</a:t>
            </a:r>
            <a:r>
              <a:rPr lang="en-US" err="1" smtClean="0"/>
              <a:t>onsubmit</a:t>
            </a:r>
            <a:r>
              <a:rPr lang="en-US" smtClean="0"/>
              <a:t>="return </a:t>
            </a:r>
            <a:r>
              <a:rPr lang="en-US" err="1" smtClean="0"/>
              <a:t>validateForm</a:t>
            </a:r>
            <a:r>
              <a:rPr lang="en-US" smtClean="0"/>
              <a:t>()" &gt;</a:t>
            </a:r>
            <a:br>
              <a:rPr lang="en-US" smtClean="0"/>
            </a:br>
            <a:r>
              <a:rPr lang="en-US" smtClean="0"/>
              <a:t>	First name: &lt;input type="text" name="</a:t>
            </a:r>
            <a:r>
              <a:rPr lang="en-US" err="1" smtClean="0"/>
              <a:t>fname</a:t>
            </a:r>
            <a:r>
              <a:rPr lang="en-US" smtClean="0"/>
              <a:t>"&gt;</a:t>
            </a:r>
            <a:br>
              <a:rPr lang="en-US" smtClean="0"/>
            </a:br>
            <a:r>
              <a:rPr lang="en-US" smtClean="0"/>
              <a:t>	&lt;input type="submit" value="Submit"&gt;</a:t>
            </a:r>
            <a:br>
              <a:rPr lang="en-US" smtClean="0"/>
            </a:br>
            <a:r>
              <a:rPr lang="en-US" smtClean="0"/>
              <a:t>&lt;/form&gt;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Fields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the field is blank, an alert box alerts a message, the function returns false, and the form will not be submitted: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8333" r="80673" b="87500"/>
          <a:stretch>
            <a:fillRect/>
          </a:stretch>
        </p:blipFill>
        <p:spPr bwMode="auto">
          <a:xfrm>
            <a:off x="1676400" y="2209800"/>
            <a:ext cx="609600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838200" y="3657600"/>
            <a:ext cx="7620000" cy="20313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&lt;form name="</a:t>
            </a:r>
            <a:r>
              <a:rPr lang="en-US" err="1" smtClean="0"/>
              <a:t>myForm</a:t>
            </a:r>
            <a:r>
              <a:rPr lang="en-US" smtClean="0"/>
              <a:t>" action="demo_form.asp" method="post" 					</a:t>
            </a:r>
            <a:r>
              <a:rPr lang="en-US" err="1" smtClean="0"/>
              <a:t>onsubmit</a:t>
            </a:r>
            <a:r>
              <a:rPr lang="en-US" smtClean="0"/>
              <a:t>="return </a:t>
            </a:r>
            <a:r>
              <a:rPr lang="en-US" err="1" smtClean="0"/>
              <a:t>validateForm</a:t>
            </a:r>
            <a:r>
              <a:rPr lang="en-US" smtClean="0"/>
              <a:t>()" &gt;</a:t>
            </a:r>
            <a:br>
              <a:rPr lang="en-US" smtClean="0"/>
            </a:br>
            <a:r>
              <a:rPr lang="en-US" smtClean="0"/>
              <a:t>	Gender: </a:t>
            </a:r>
          </a:p>
          <a:p>
            <a:r>
              <a:rPr lang="en-US" smtClean="0"/>
              <a:t>	&lt;input type="radio" name="</a:t>
            </a:r>
            <a:r>
              <a:rPr lang="en-US" err="1" smtClean="0"/>
              <a:t>rdGender</a:t>
            </a:r>
            <a:r>
              <a:rPr lang="en-US" smtClean="0"/>
              <a:t>" &gt;Male</a:t>
            </a:r>
          </a:p>
          <a:p>
            <a:r>
              <a:rPr lang="en-US" smtClean="0"/>
              <a:t>	&lt;input type="radio" name="</a:t>
            </a:r>
            <a:r>
              <a:rPr lang="en-US" err="1" smtClean="0"/>
              <a:t>rdGender</a:t>
            </a:r>
            <a:r>
              <a:rPr lang="en-US" smtClean="0"/>
              <a:t>" &gt;</a:t>
            </a:r>
            <a:r>
              <a:rPr lang="en-US" err="1" smtClean="0"/>
              <a:t>FeMale</a:t>
            </a:r>
            <a:endParaRPr lang="en-US" smtClean="0"/>
          </a:p>
          <a:p>
            <a:r>
              <a:rPr lang="en-US" smtClean="0"/>
              <a:t>	&lt;input type="submit" value="Submit"&gt;</a:t>
            </a:r>
            <a:br>
              <a:rPr lang="en-US" smtClean="0"/>
            </a:br>
            <a:r>
              <a:rPr lang="en-US" smtClean="0"/>
              <a:t>&lt;/form&gt;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194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Fields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" y="1219200"/>
            <a:ext cx="7620000" cy="53553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function </a:t>
            </a:r>
            <a:r>
              <a:rPr lang="en-US" err="1" smtClean="0"/>
              <a:t>validateForm</a:t>
            </a:r>
            <a:r>
              <a:rPr lang="en-US" smtClean="0"/>
              <a:t>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</a:t>
            </a:r>
            <a:r>
              <a:rPr lang="en-US" err="1" smtClean="0"/>
              <a:t>var</a:t>
            </a:r>
            <a:r>
              <a:rPr lang="en-US" smtClean="0"/>
              <a:t> gender=</a:t>
            </a:r>
            <a:r>
              <a:rPr lang="en-US" err="1" smtClean="0"/>
              <a:t>document.forms</a:t>
            </a:r>
            <a:r>
              <a:rPr lang="en-US" smtClean="0"/>
              <a:t>["</a:t>
            </a:r>
            <a:r>
              <a:rPr lang="en-US" err="1" smtClean="0"/>
              <a:t>myForm</a:t>
            </a:r>
            <a:r>
              <a:rPr lang="en-US" smtClean="0"/>
              <a:t>"]["</a:t>
            </a:r>
            <a:r>
              <a:rPr lang="en-US" err="1" smtClean="0"/>
              <a:t>rdGender</a:t>
            </a:r>
            <a:r>
              <a:rPr lang="en-US" smtClean="0"/>
              <a:t>"];</a:t>
            </a:r>
          </a:p>
          <a:p>
            <a:r>
              <a:rPr lang="en-US" smtClean="0"/>
              <a:t>	</a:t>
            </a:r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ischeck</a:t>
            </a:r>
            <a:r>
              <a:rPr lang="en-US" smtClean="0"/>
              <a:t>=false;</a:t>
            </a:r>
          </a:p>
          <a:p>
            <a:r>
              <a:rPr lang="en-US" smtClean="0"/>
              <a:t>	for(</a:t>
            </a:r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smtClean="0"/>
              <a:t>=0; </a:t>
            </a:r>
            <a:r>
              <a:rPr lang="en-US" err="1" smtClean="0"/>
              <a:t>i</a:t>
            </a:r>
            <a:r>
              <a:rPr lang="en-US" smtClean="0"/>
              <a:t>&lt;</a:t>
            </a:r>
            <a:r>
              <a:rPr lang="en-US" err="1" smtClean="0"/>
              <a:t>gender.length</a:t>
            </a:r>
            <a:r>
              <a:rPr lang="en-US" smtClean="0"/>
              <a:t>; </a:t>
            </a:r>
            <a:r>
              <a:rPr lang="en-US" err="1" smtClean="0"/>
              <a:t>i</a:t>
            </a:r>
            <a:r>
              <a:rPr lang="en-US" smtClean="0"/>
              <a:t>++)</a:t>
            </a:r>
          </a:p>
          <a:p>
            <a:r>
              <a:rPr lang="en-US" smtClean="0"/>
              <a:t>	{</a:t>
            </a:r>
          </a:p>
          <a:p>
            <a:r>
              <a:rPr lang="en-US" smtClean="0"/>
              <a:t>		if(gender[</a:t>
            </a:r>
            <a:r>
              <a:rPr lang="en-US" err="1" smtClean="0"/>
              <a:t>i</a:t>
            </a:r>
            <a:r>
              <a:rPr lang="en-US" smtClean="0"/>
              <a:t>].checked==true)</a:t>
            </a:r>
          </a:p>
          <a:p>
            <a:r>
              <a:rPr lang="en-US" smtClean="0"/>
              <a:t>		{</a:t>
            </a:r>
          </a:p>
          <a:p>
            <a:r>
              <a:rPr lang="en-US" smtClean="0"/>
              <a:t>			</a:t>
            </a:r>
            <a:r>
              <a:rPr lang="en-US" err="1" smtClean="0"/>
              <a:t>ischeck</a:t>
            </a:r>
            <a:r>
              <a:rPr lang="en-US" smtClean="0"/>
              <a:t>=true;</a:t>
            </a:r>
          </a:p>
          <a:p>
            <a:r>
              <a:rPr lang="en-US" smtClean="0"/>
              <a:t>			break;</a:t>
            </a:r>
          </a:p>
          <a:p>
            <a:r>
              <a:rPr lang="en-US" smtClean="0"/>
              <a:t>		}</a:t>
            </a:r>
          </a:p>
          <a:p>
            <a:r>
              <a:rPr lang="en-US" smtClean="0"/>
              <a:t>	}</a:t>
            </a:r>
          </a:p>
          <a:p>
            <a:r>
              <a:rPr lang="en-US" smtClean="0"/>
              <a:t>	if(</a:t>
            </a:r>
            <a:r>
              <a:rPr lang="en-US" err="1" smtClean="0"/>
              <a:t>ischeck</a:t>
            </a:r>
            <a:r>
              <a:rPr lang="en-US" smtClean="0"/>
              <a:t>==false)</a:t>
            </a:r>
          </a:p>
          <a:p>
            <a:r>
              <a:rPr lang="en-US" smtClean="0"/>
              <a:t>	{</a:t>
            </a:r>
          </a:p>
          <a:p>
            <a:r>
              <a:rPr lang="en-US" smtClean="0"/>
              <a:t>		alert("Please enter choose your gender!");</a:t>
            </a:r>
          </a:p>
          <a:p>
            <a:r>
              <a:rPr lang="en-US" smtClean="0"/>
              <a:t>		return false;</a:t>
            </a:r>
          </a:p>
          <a:p>
            <a:r>
              <a:rPr lang="en-US" smtClean="0"/>
              <a:t>	}</a:t>
            </a:r>
          </a:p>
          <a:p>
            <a:r>
              <a:rPr lang="en-US" smtClean="0"/>
              <a:t>	return true;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Fields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the field is blank, an alert box alerts a message, the function returns false, and the form will not be submitted: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352800"/>
            <a:ext cx="7620000" cy="286232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&lt;form name="</a:t>
            </a:r>
            <a:r>
              <a:rPr lang="en-US" err="1" smtClean="0"/>
              <a:t>myForm</a:t>
            </a:r>
            <a:r>
              <a:rPr lang="en-US" smtClean="0"/>
              <a:t>" action="demo_form.asp" method="post" 					</a:t>
            </a:r>
            <a:r>
              <a:rPr lang="en-US" err="1" smtClean="0"/>
              <a:t>onsubmit</a:t>
            </a:r>
            <a:r>
              <a:rPr lang="en-US" smtClean="0"/>
              <a:t>="return </a:t>
            </a:r>
            <a:r>
              <a:rPr lang="en-US" err="1" smtClean="0"/>
              <a:t>validateForm</a:t>
            </a:r>
            <a:r>
              <a:rPr lang="en-US" smtClean="0"/>
              <a:t>()" &gt;</a:t>
            </a:r>
            <a:br>
              <a:rPr lang="en-US" smtClean="0"/>
            </a:br>
            <a:r>
              <a:rPr lang="en-US" smtClean="0"/>
              <a:t>	What do you like? </a:t>
            </a:r>
          </a:p>
          <a:p>
            <a:r>
              <a:rPr lang="en-US" smtClean="0"/>
              <a:t>	&lt;</a:t>
            </a:r>
            <a:r>
              <a:rPr lang="en-US" err="1" smtClean="0"/>
              <a:t>br</a:t>
            </a:r>
            <a:r>
              <a:rPr lang="en-US" smtClean="0"/>
              <a:t>&gt;</a:t>
            </a:r>
          </a:p>
          <a:p>
            <a:r>
              <a:rPr lang="en-US" smtClean="0"/>
              <a:t>	&lt;input type="checkbox" name="</a:t>
            </a:r>
            <a:r>
              <a:rPr lang="en-US" err="1" smtClean="0"/>
              <a:t>chkOrgane</a:t>
            </a:r>
            <a:r>
              <a:rPr lang="en-US" smtClean="0"/>
              <a:t>" &gt;</a:t>
            </a:r>
            <a:r>
              <a:rPr lang="en-US" err="1" smtClean="0"/>
              <a:t>Organe</a:t>
            </a:r>
            <a:endParaRPr lang="en-US" smtClean="0"/>
          </a:p>
          <a:p>
            <a:r>
              <a:rPr lang="en-US" smtClean="0"/>
              <a:t>	&lt;input type="checkbox" name="</a:t>
            </a:r>
            <a:r>
              <a:rPr lang="en-US" err="1" smtClean="0"/>
              <a:t>rdLemon</a:t>
            </a:r>
            <a:r>
              <a:rPr lang="en-US" smtClean="0"/>
              <a:t>" &gt;Lemon</a:t>
            </a:r>
          </a:p>
          <a:p>
            <a:r>
              <a:rPr lang="en-US" smtClean="0"/>
              <a:t>	&lt;input type="checkbox" name="</a:t>
            </a:r>
            <a:r>
              <a:rPr lang="en-US" err="1" smtClean="0"/>
              <a:t>rdBanana</a:t>
            </a:r>
            <a:r>
              <a:rPr lang="en-US" smtClean="0"/>
              <a:t>" &gt;Banana</a:t>
            </a:r>
          </a:p>
          <a:p>
            <a:r>
              <a:rPr lang="en-US" smtClean="0"/>
              <a:t>	&lt;input type="checkbox" name="</a:t>
            </a:r>
            <a:r>
              <a:rPr lang="en-US" err="1" smtClean="0"/>
              <a:t>rdApple</a:t>
            </a:r>
            <a:r>
              <a:rPr lang="en-US" smtClean="0"/>
              <a:t>" &gt;Apple</a:t>
            </a:r>
          </a:p>
          <a:p>
            <a:r>
              <a:rPr lang="en-US" smtClean="0"/>
              <a:t>	&lt;input type="submit" value="Submit"&gt;</a:t>
            </a:r>
            <a:br>
              <a:rPr lang="en-US" smtClean="0"/>
            </a:br>
            <a:r>
              <a:rPr lang="en-US" smtClean="0"/>
              <a:t>&lt;/form&gt;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8333" r="74232" b="84375"/>
          <a:stretch>
            <a:fillRect/>
          </a:stretch>
        </p:blipFill>
        <p:spPr bwMode="auto">
          <a:xfrm>
            <a:off x="1295400" y="1981200"/>
            <a:ext cx="6781800" cy="1078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Fields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" y="1219200"/>
            <a:ext cx="7620000" cy="34163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function </a:t>
            </a:r>
            <a:r>
              <a:rPr lang="en-US" err="1" smtClean="0"/>
              <a:t>validateForm</a:t>
            </a:r>
            <a:r>
              <a:rPr lang="en-US" smtClean="0"/>
              <a:t>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if(</a:t>
            </a:r>
            <a:r>
              <a:rPr lang="en-US" err="1" smtClean="0"/>
              <a:t>myForm.chkOrange.checked</a:t>
            </a:r>
            <a:r>
              <a:rPr lang="en-US" smtClean="0"/>
              <a:t>==false&amp;&amp;</a:t>
            </a:r>
          </a:p>
          <a:p>
            <a:r>
              <a:rPr lang="en-US" smtClean="0"/>
              <a:t>		</a:t>
            </a:r>
            <a:r>
              <a:rPr lang="en-US" err="1" smtClean="0"/>
              <a:t>myForm.chkLemon.checked</a:t>
            </a:r>
            <a:r>
              <a:rPr lang="en-US" smtClean="0"/>
              <a:t>==false&amp;&amp;</a:t>
            </a:r>
          </a:p>
          <a:p>
            <a:r>
              <a:rPr lang="en-US" smtClean="0"/>
              <a:t>		</a:t>
            </a:r>
            <a:r>
              <a:rPr lang="en-US" err="1" smtClean="0"/>
              <a:t>myForm.chkBanana.checked</a:t>
            </a:r>
            <a:r>
              <a:rPr lang="en-US" smtClean="0"/>
              <a:t>==false&amp;&amp;</a:t>
            </a:r>
          </a:p>
          <a:p>
            <a:r>
              <a:rPr lang="en-US" smtClean="0"/>
              <a:t>		</a:t>
            </a:r>
            <a:r>
              <a:rPr lang="en-US" err="1" smtClean="0"/>
              <a:t>myForm.chkApple.checked</a:t>
            </a:r>
            <a:r>
              <a:rPr lang="en-US" smtClean="0"/>
              <a:t>==false)</a:t>
            </a:r>
          </a:p>
          <a:p>
            <a:r>
              <a:rPr lang="en-US" smtClean="0"/>
              <a:t>	{</a:t>
            </a:r>
          </a:p>
          <a:p>
            <a:r>
              <a:rPr lang="en-US" smtClean="0"/>
              <a:t>		alert("You haven't chosen yet");</a:t>
            </a:r>
          </a:p>
          <a:p>
            <a:r>
              <a:rPr lang="en-US" smtClean="0"/>
              <a:t>		return false;</a:t>
            </a:r>
          </a:p>
          <a:p>
            <a:r>
              <a:rPr lang="en-US" smtClean="0"/>
              <a:t>	}</a:t>
            </a:r>
          </a:p>
          <a:p>
            <a:r>
              <a:rPr lang="en-US" smtClean="0"/>
              <a:t>	return true;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197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Fields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the field is blank, an alert box alerts a message, the function returns false, and the form will not be submitted: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352800"/>
            <a:ext cx="7620000" cy="31393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&lt;form name="</a:t>
            </a:r>
            <a:r>
              <a:rPr lang="en-US" err="1" smtClean="0"/>
              <a:t>myForm</a:t>
            </a:r>
            <a:r>
              <a:rPr lang="en-US" smtClean="0"/>
              <a:t>" action="demo_form.asp" method="post" 					</a:t>
            </a:r>
            <a:r>
              <a:rPr lang="en-US" err="1" smtClean="0"/>
              <a:t>onsubmit</a:t>
            </a:r>
            <a:r>
              <a:rPr lang="en-US" smtClean="0"/>
              <a:t>="return </a:t>
            </a:r>
            <a:r>
              <a:rPr lang="en-US" err="1" smtClean="0"/>
              <a:t>validateForm</a:t>
            </a:r>
            <a:r>
              <a:rPr lang="en-US" smtClean="0"/>
              <a:t>()" &gt;</a:t>
            </a:r>
            <a:br>
              <a:rPr lang="en-US" smtClean="0"/>
            </a:br>
            <a:r>
              <a:rPr lang="en-US" smtClean="0"/>
              <a:t>	 Choose City :</a:t>
            </a:r>
          </a:p>
          <a:p>
            <a:r>
              <a:rPr lang="en-US" smtClean="0"/>
              <a:t>	&lt;select name="</a:t>
            </a:r>
            <a:r>
              <a:rPr lang="en-US" err="1" smtClean="0"/>
              <a:t>slCity</a:t>
            </a:r>
            <a:r>
              <a:rPr lang="en-US" smtClean="0"/>
              <a:t>"&gt;</a:t>
            </a:r>
          </a:p>
          <a:p>
            <a:r>
              <a:rPr lang="en-US" smtClean="0"/>
              <a:t>		&lt;option value=""&gt;Choose City&lt;/option&gt;</a:t>
            </a:r>
          </a:p>
          <a:p>
            <a:r>
              <a:rPr lang="en-US" smtClean="0"/>
              <a:t>		&lt;option value="HCM"&gt;Ho Chi Minh&lt;/option&gt;</a:t>
            </a:r>
          </a:p>
          <a:p>
            <a:r>
              <a:rPr lang="en-US" smtClean="0"/>
              <a:t>		&lt;option value="Hue"&gt;Hue&lt;/option&gt;</a:t>
            </a:r>
          </a:p>
          <a:p>
            <a:r>
              <a:rPr lang="en-US" smtClean="0"/>
              <a:t>		&lt;option value="</a:t>
            </a:r>
            <a:r>
              <a:rPr lang="en-US" err="1" smtClean="0"/>
              <a:t>DaLat</a:t>
            </a:r>
            <a:r>
              <a:rPr lang="en-US" smtClean="0"/>
              <a:t>"&gt;</a:t>
            </a:r>
            <a:r>
              <a:rPr lang="en-US" err="1" smtClean="0"/>
              <a:t>Da</a:t>
            </a:r>
            <a:r>
              <a:rPr lang="en-US" smtClean="0"/>
              <a:t> Lat&lt;/option&gt;</a:t>
            </a:r>
          </a:p>
          <a:p>
            <a:r>
              <a:rPr lang="en-US" smtClean="0"/>
              <a:t>	&lt;/select&gt;</a:t>
            </a:r>
          </a:p>
          <a:p>
            <a:r>
              <a:rPr lang="en-US" smtClean="0"/>
              <a:t>	&lt;input type="submit" value="Submit"&gt; </a:t>
            </a:r>
            <a:br>
              <a:rPr lang="en-US" smtClean="0"/>
            </a:br>
            <a:r>
              <a:rPr lang="en-US" smtClean="0"/>
              <a:t>&lt;/form&gt;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8334" r="78916" b="86458"/>
          <a:stretch>
            <a:fillRect/>
          </a:stretch>
        </p:blipFill>
        <p:spPr bwMode="auto">
          <a:xfrm>
            <a:off x="1219200" y="2057400"/>
            <a:ext cx="6934200" cy="963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198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Fields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" y="1219200"/>
            <a:ext cx="7620000" cy="53553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function </a:t>
            </a:r>
            <a:r>
              <a:rPr lang="en-US" err="1" smtClean="0"/>
              <a:t>validateForm</a:t>
            </a:r>
            <a:r>
              <a:rPr lang="en-US" smtClean="0"/>
              <a:t>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</a:t>
            </a:r>
            <a:r>
              <a:rPr lang="en-US" err="1" smtClean="0"/>
              <a:t>var</a:t>
            </a:r>
            <a:r>
              <a:rPr lang="en-US" smtClean="0"/>
              <a:t> city=</a:t>
            </a:r>
            <a:r>
              <a:rPr lang="en-US" err="1" smtClean="0"/>
              <a:t>document.myForm.slCity</a:t>
            </a:r>
            <a:r>
              <a:rPr lang="en-US" smtClean="0"/>
              <a:t>;</a:t>
            </a:r>
          </a:p>
          <a:p>
            <a:r>
              <a:rPr lang="en-US" smtClean="0"/>
              <a:t>	</a:t>
            </a:r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isSelect</a:t>
            </a:r>
            <a:r>
              <a:rPr lang="en-US" smtClean="0"/>
              <a:t>=false;</a:t>
            </a:r>
          </a:p>
          <a:p>
            <a:r>
              <a:rPr lang="en-US" smtClean="0"/>
              <a:t>	for(</a:t>
            </a:r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smtClean="0"/>
              <a:t>=1; </a:t>
            </a:r>
            <a:r>
              <a:rPr lang="en-US" err="1" smtClean="0"/>
              <a:t>i</a:t>
            </a:r>
            <a:r>
              <a:rPr lang="en-US" smtClean="0"/>
              <a:t>&lt;</a:t>
            </a:r>
            <a:r>
              <a:rPr lang="en-US" err="1" smtClean="0"/>
              <a:t>city.length</a:t>
            </a:r>
            <a:r>
              <a:rPr lang="en-US" smtClean="0"/>
              <a:t>; </a:t>
            </a:r>
            <a:r>
              <a:rPr lang="en-US" err="1" smtClean="0"/>
              <a:t>i</a:t>
            </a:r>
            <a:r>
              <a:rPr lang="en-US" smtClean="0"/>
              <a:t>++)</a:t>
            </a:r>
          </a:p>
          <a:p>
            <a:r>
              <a:rPr lang="en-US" smtClean="0"/>
              <a:t>	{</a:t>
            </a:r>
          </a:p>
          <a:p>
            <a:r>
              <a:rPr lang="en-US" smtClean="0"/>
              <a:t>		if(city[</a:t>
            </a:r>
            <a:r>
              <a:rPr lang="en-US" err="1" smtClean="0"/>
              <a:t>i</a:t>
            </a:r>
            <a:r>
              <a:rPr lang="en-US" smtClean="0"/>
              <a:t>].selected==true)</a:t>
            </a:r>
          </a:p>
          <a:p>
            <a:r>
              <a:rPr lang="en-US" smtClean="0"/>
              <a:t>		{</a:t>
            </a:r>
          </a:p>
          <a:p>
            <a:r>
              <a:rPr lang="en-US" smtClean="0"/>
              <a:t>			</a:t>
            </a:r>
            <a:r>
              <a:rPr lang="en-US" err="1" smtClean="0"/>
              <a:t>isSelect</a:t>
            </a:r>
            <a:r>
              <a:rPr lang="en-US" smtClean="0"/>
              <a:t>=true;</a:t>
            </a:r>
          </a:p>
          <a:p>
            <a:r>
              <a:rPr lang="en-US" smtClean="0"/>
              <a:t>			break;</a:t>
            </a:r>
          </a:p>
          <a:p>
            <a:r>
              <a:rPr lang="en-US" smtClean="0"/>
              <a:t>		}</a:t>
            </a:r>
          </a:p>
          <a:p>
            <a:r>
              <a:rPr lang="en-US" smtClean="0"/>
              <a:t>	}</a:t>
            </a:r>
          </a:p>
          <a:p>
            <a:r>
              <a:rPr lang="en-US" smtClean="0"/>
              <a:t>	if(</a:t>
            </a:r>
            <a:r>
              <a:rPr lang="en-US" err="1" smtClean="0"/>
              <a:t>isSelect</a:t>
            </a:r>
            <a:r>
              <a:rPr lang="en-US" smtClean="0"/>
              <a:t>==false)</a:t>
            </a:r>
          </a:p>
          <a:p>
            <a:r>
              <a:rPr lang="en-US" smtClean="0"/>
              <a:t>	{</a:t>
            </a:r>
          </a:p>
          <a:p>
            <a:r>
              <a:rPr lang="en-US" smtClean="0"/>
              <a:t>		alert("You haven't chosen The City yet");</a:t>
            </a:r>
          </a:p>
          <a:p>
            <a:r>
              <a:rPr lang="en-US" smtClean="0"/>
              <a:t>		return false;</a:t>
            </a:r>
          </a:p>
          <a:p>
            <a:r>
              <a:rPr lang="en-US" smtClean="0"/>
              <a:t>	}</a:t>
            </a:r>
          </a:p>
          <a:p>
            <a:r>
              <a:rPr lang="en-US" smtClean="0"/>
              <a:t>	return true; 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199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 MÔN HỌC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Số tín chỉ/đvht:</a:t>
            </a:r>
            <a:r>
              <a:rPr lang="en-US" smtClean="0"/>
              <a:t> 03</a:t>
            </a:r>
          </a:p>
          <a:p>
            <a:pPr lvl="1"/>
            <a:r>
              <a:rPr lang="en-US" smtClean="0"/>
              <a:t>Lý thuyết: 02</a:t>
            </a:r>
          </a:p>
          <a:p>
            <a:pPr lvl="1"/>
            <a:r>
              <a:rPr lang="en-US" smtClean="0"/>
              <a:t>Thực hành:</a:t>
            </a:r>
            <a:r>
              <a:rPr lang="en-US" b="1" smtClean="0"/>
              <a:t> </a:t>
            </a:r>
            <a:r>
              <a:rPr lang="en-US" smtClean="0"/>
              <a:t>01</a:t>
            </a:r>
          </a:p>
          <a:p>
            <a:r>
              <a:rPr lang="en-US" b="1" smtClean="0"/>
              <a:t>Đối tượng học</a:t>
            </a:r>
            <a:r>
              <a:rPr lang="en-US" smtClean="0"/>
              <a:t>: 	</a:t>
            </a:r>
          </a:p>
          <a:p>
            <a:pPr lvl="1"/>
            <a:r>
              <a:rPr lang="en-US" smtClean="0"/>
              <a:t>Bậc học: Đại học, ngành Công nghệ Thông tin (Năm 3)</a:t>
            </a:r>
          </a:p>
          <a:p>
            <a:pPr lvl="1"/>
            <a:r>
              <a:rPr lang="en-US" smtClean="0"/>
              <a:t>Hệ: Chính qui.</a:t>
            </a:r>
          </a:p>
          <a:p>
            <a:r>
              <a:rPr lang="en-US" b="1" smtClean="0"/>
              <a:t>Điều kiện tiên quyết/song hành: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Điều kiện tiên quyết: Phân tích và thiết kế HTTT.</a:t>
            </a:r>
          </a:p>
          <a:p>
            <a:pPr lvl="1"/>
            <a:r>
              <a:rPr lang="en-US" smtClean="0"/>
              <a:t>Điều kiện song hành: Công nghệ phần mềm.</a:t>
            </a:r>
          </a:p>
          <a:p>
            <a:r>
              <a:rPr lang="en-US" b="1" smtClean="0"/>
              <a:t>Mục tiêu của môn học:</a:t>
            </a:r>
            <a:r>
              <a:rPr lang="en-US" smtClean="0"/>
              <a:t> Sau khi học xong môn học này sinh viên sẽ: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Paragraphs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paragraphs are defined with the &lt;p&gt; tag.</a:t>
            </a:r>
          </a:p>
          <a:p>
            <a:pPr lvl="1"/>
            <a:r>
              <a:rPr lang="en-US" smtClean="0"/>
              <a:t>&lt;p&gt;This is a paragraph.&lt;/p&gt;</a:t>
            </a:r>
            <a:br>
              <a:rPr lang="en-US" smtClean="0"/>
            </a:br>
            <a:r>
              <a:rPr lang="en-US" smtClean="0"/>
              <a:t>&lt;p&gt;This is another paragraph.&lt;/p&gt;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50366" t="26042" r="14694" b="47443"/>
          <a:stretch>
            <a:fillRect/>
          </a:stretch>
        </p:blipFill>
        <p:spPr bwMode="auto">
          <a:xfrm>
            <a:off x="1143000" y="2895600"/>
            <a:ext cx="7162800" cy="3056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Fields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the field is blank, an alert box alerts a message, the function returns false, and the form will not be submitted: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0600" y="4267200"/>
            <a:ext cx="7620000" cy="23083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&lt;form name="</a:t>
            </a:r>
            <a:r>
              <a:rPr lang="en-US" err="1" smtClean="0"/>
              <a:t>myForm</a:t>
            </a:r>
            <a:r>
              <a:rPr lang="en-US" smtClean="0"/>
              <a:t>" action="demo_form.asp" method="post" 					</a:t>
            </a:r>
            <a:r>
              <a:rPr lang="en-US" err="1" smtClean="0"/>
              <a:t>onsubmit</a:t>
            </a:r>
            <a:r>
              <a:rPr lang="en-US" smtClean="0"/>
              <a:t>="return </a:t>
            </a:r>
            <a:r>
              <a:rPr lang="en-US" err="1" smtClean="0"/>
              <a:t>validateForm</a:t>
            </a:r>
            <a:r>
              <a:rPr lang="en-US" smtClean="0"/>
              <a:t>()" &gt;</a:t>
            </a:r>
            <a:br>
              <a:rPr lang="en-US" smtClean="0"/>
            </a:br>
            <a:r>
              <a:rPr lang="en-US" smtClean="0"/>
              <a:t>	 About yourself:</a:t>
            </a:r>
          </a:p>
          <a:p>
            <a:r>
              <a:rPr lang="en-US" smtClean="0"/>
              <a:t>	&lt;</a:t>
            </a:r>
            <a:r>
              <a:rPr lang="en-US" err="1" smtClean="0"/>
              <a:t>br</a:t>
            </a:r>
            <a:r>
              <a:rPr lang="en-US" smtClean="0"/>
              <a:t>&gt;</a:t>
            </a:r>
          </a:p>
          <a:p>
            <a:r>
              <a:rPr lang="en-US" smtClean="0"/>
              <a:t>	&lt;</a:t>
            </a:r>
            <a:r>
              <a:rPr lang="en-US" err="1" smtClean="0"/>
              <a:t>textarea</a:t>
            </a:r>
            <a:r>
              <a:rPr lang="en-US" smtClean="0"/>
              <a:t> name="</a:t>
            </a:r>
            <a:r>
              <a:rPr lang="en-US" err="1" smtClean="0"/>
              <a:t>txtAbout</a:t>
            </a:r>
            <a:r>
              <a:rPr lang="en-US" smtClean="0"/>
              <a:t>" cols="40" rows="3"&gt;&lt;/</a:t>
            </a:r>
            <a:r>
              <a:rPr lang="en-US" err="1" smtClean="0"/>
              <a:t>textarea</a:t>
            </a:r>
            <a:r>
              <a:rPr lang="en-US" smtClean="0"/>
              <a:t>&gt; </a:t>
            </a:r>
          </a:p>
          <a:p>
            <a:r>
              <a:rPr lang="en-US" smtClean="0"/>
              <a:t>	&lt;</a:t>
            </a:r>
            <a:r>
              <a:rPr lang="en-US" err="1" smtClean="0"/>
              <a:t>br</a:t>
            </a:r>
            <a:r>
              <a:rPr lang="en-US" smtClean="0"/>
              <a:t>&gt;</a:t>
            </a:r>
          </a:p>
          <a:p>
            <a:r>
              <a:rPr lang="en-US" smtClean="0"/>
              <a:t>	&lt;input type="submit" value="Submit"&gt; </a:t>
            </a:r>
            <a:br>
              <a:rPr lang="en-US" smtClean="0"/>
            </a:br>
            <a:r>
              <a:rPr lang="en-US" smtClean="0"/>
              <a:t>&lt;/form&gt;</a:t>
            </a:r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t="8333" r="73603" b="76042"/>
          <a:stretch>
            <a:fillRect/>
          </a:stretch>
        </p:blipFill>
        <p:spPr bwMode="auto">
          <a:xfrm>
            <a:off x="1371600" y="1981200"/>
            <a:ext cx="6400800" cy="2130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200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Fields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1524000"/>
            <a:ext cx="7620000" cy="25853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function </a:t>
            </a:r>
            <a:r>
              <a:rPr lang="en-US" err="1" smtClean="0"/>
              <a:t>validateForm</a:t>
            </a:r>
            <a:r>
              <a:rPr lang="en-US" smtClean="0"/>
              <a:t>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 if(</a:t>
            </a:r>
            <a:r>
              <a:rPr lang="en-US" err="1" smtClean="0"/>
              <a:t>myForm.txtAbout.value</a:t>
            </a:r>
            <a:r>
              <a:rPr lang="en-US" smtClean="0"/>
              <a:t>=="")</a:t>
            </a:r>
          </a:p>
          <a:p>
            <a:r>
              <a:rPr lang="en-US" smtClean="0"/>
              <a:t>	{</a:t>
            </a:r>
          </a:p>
          <a:p>
            <a:r>
              <a:rPr lang="en-US" smtClean="0"/>
              <a:t>		alert("Please enter something about yourself!");</a:t>
            </a:r>
          </a:p>
          <a:p>
            <a:r>
              <a:rPr lang="en-US" smtClean="0"/>
              <a:t>		return false;</a:t>
            </a:r>
          </a:p>
          <a:p>
            <a:r>
              <a:rPr lang="en-US" smtClean="0"/>
              <a:t>	}</a:t>
            </a:r>
          </a:p>
          <a:p>
            <a:r>
              <a:rPr lang="en-US" smtClean="0"/>
              <a:t>	return true; 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201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E-mail Validation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function below checks if the content has the general syntax of an email.</a:t>
            </a:r>
          </a:p>
          <a:p>
            <a:r>
              <a:rPr lang="en-US" smtClean="0"/>
              <a:t>This means that the input data must contain </a:t>
            </a:r>
            <a:r>
              <a:rPr lang="en-US" b="1" smtClean="0"/>
              <a:t>an @ sign </a:t>
            </a:r>
            <a:r>
              <a:rPr lang="en-US" smtClean="0"/>
              <a:t>and </a:t>
            </a:r>
            <a:r>
              <a:rPr lang="en-US" b="1" smtClean="0"/>
              <a:t>at least one dot</a:t>
            </a:r>
            <a:r>
              <a:rPr lang="en-US" smtClean="0"/>
              <a:t> (.). Also, the @ must not be the first character of the email address, and the last dot must be present after the @ sign, and minimum 2 characters before the end:</a:t>
            </a:r>
          </a:p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50366" t="35417" r="23280" b="59375"/>
          <a:stretch>
            <a:fillRect/>
          </a:stretch>
        </p:blipFill>
        <p:spPr bwMode="auto">
          <a:xfrm>
            <a:off x="1066800" y="4038600"/>
            <a:ext cx="7772400" cy="86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202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E-mail Validation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1219200"/>
            <a:ext cx="7543800" cy="34163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function </a:t>
            </a:r>
            <a:r>
              <a:rPr lang="en-US" err="1" smtClean="0"/>
              <a:t>validateForm</a:t>
            </a:r>
            <a:r>
              <a:rPr lang="en-US" smtClean="0"/>
              <a:t>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x=</a:t>
            </a:r>
            <a:r>
              <a:rPr lang="en-US" err="1" smtClean="0"/>
              <a:t>document.forms</a:t>
            </a:r>
            <a:r>
              <a:rPr lang="en-US" smtClean="0"/>
              <a:t>["</a:t>
            </a:r>
            <a:r>
              <a:rPr lang="en-US" err="1" smtClean="0"/>
              <a:t>myForm</a:t>
            </a:r>
            <a:r>
              <a:rPr lang="en-US" smtClean="0"/>
              <a:t>"]["email"].value;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atpos</a:t>
            </a:r>
            <a:r>
              <a:rPr lang="en-US" smtClean="0"/>
              <a:t>=</a:t>
            </a:r>
            <a:r>
              <a:rPr lang="en-US" err="1" smtClean="0"/>
              <a:t>x.indexOf</a:t>
            </a:r>
            <a:r>
              <a:rPr lang="en-US" smtClean="0"/>
              <a:t>("@");</a:t>
            </a:r>
            <a:br>
              <a:rPr lang="en-US" smtClean="0"/>
            </a:br>
            <a:r>
              <a:rPr lang="en-US" err="1" smtClean="0"/>
              <a:t>var</a:t>
            </a:r>
            <a:r>
              <a:rPr lang="en-US" smtClean="0"/>
              <a:t> </a:t>
            </a:r>
            <a:r>
              <a:rPr lang="en-US" err="1" smtClean="0"/>
              <a:t>dotpos</a:t>
            </a:r>
            <a:r>
              <a:rPr lang="en-US" smtClean="0"/>
              <a:t>=</a:t>
            </a:r>
            <a:r>
              <a:rPr lang="en-US" err="1" smtClean="0"/>
              <a:t>x.lastIndexOf</a:t>
            </a:r>
            <a:r>
              <a:rPr lang="en-US" smtClean="0"/>
              <a:t>(".");</a:t>
            </a:r>
            <a:br>
              <a:rPr lang="en-US" smtClean="0"/>
            </a:br>
            <a:r>
              <a:rPr lang="en-US" smtClean="0"/>
              <a:t>if (</a:t>
            </a:r>
            <a:r>
              <a:rPr lang="en-US" err="1" smtClean="0"/>
              <a:t>atpos</a:t>
            </a:r>
            <a:r>
              <a:rPr lang="en-US" smtClean="0"/>
              <a:t>&lt;1 || </a:t>
            </a:r>
            <a:r>
              <a:rPr lang="en-US" err="1" smtClean="0"/>
              <a:t>dotpos</a:t>
            </a:r>
            <a:r>
              <a:rPr lang="en-US" smtClean="0"/>
              <a:t>&lt;atpos+2 || dotpos+2&gt;=</a:t>
            </a:r>
            <a:r>
              <a:rPr lang="en-US" err="1" smtClean="0"/>
              <a:t>x.length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 alert("Not a valid e-mail address");</a:t>
            </a:r>
            <a:br>
              <a:rPr lang="en-US" smtClean="0"/>
            </a:br>
            <a:r>
              <a:rPr lang="en-US" smtClean="0"/>
              <a:t>  return false;</a:t>
            </a:r>
            <a:br>
              <a:rPr lang="en-US" smtClean="0"/>
            </a:br>
            <a:r>
              <a:rPr lang="en-US" smtClean="0"/>
              <a:t>  }</a:t>
            </a:r>
          </a:p>
          <a:p>
            <a:r>
              <a:rPr lang="en-US" smtClean="0"/>
              <a:t>return true;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4800600"/>
            <a:ext cx="75438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&lt;form name="</a:t>
            </a:r>
            <a:r>
              <a:rPr lang="en-US" err="1" smtClean="0"/>
              <a:t>myForm</a:t>
            </a:r>
            <a:r>
              <a:rPr lang="en-US" smtClean="0"/>
              <a:t>" action="demo_form.asp" </a:t>
            </a:r>
            <a:r>
              <a:rPr lang="en-US" err="1" smtClean="0"/>
              <a:t>onsubmit</a:t>
            </a:r>
            <a:r>
              <a:rPr lang="en-US" smtClean="0"/>
              <a:t>="return </a:t>
            </a:r>
            <a:r>
              <a:rPr lang="en-US" err="1" smtClean="0"/>
              <a:t>validateForm</a:t>
            </a:r>
            <a:r>
              <a:rPr lang="en-US" smtClean="0"/>
              <a:t>();" method="post"&gt;</a:t>
            </a:r>
            <a:br>
              <a:rPr lang="en-US" smtClean="0"/>
            </a:br>
            <a:r>
              <a:rPr lang="en-US" smtClean="0"/>
              <a:t>Email: &lt;input type="text" name="email"&gt;</a:t>
            </a:r>
            <a:br>
              <a:rPr lang="en-US" smtClean="0"/>
            </a:br>
            <a:r>
              <a:rPr lang="en-US" smtClean="0"/>
              <a:t>&lt;input type="submit" value="Submit"&gt;</a:t>
            </a:r>
            <a:br>
              <a:rPr lang="en-US" smtClean="0"/>
            </a:br>
            <a:r>
              <a:rPr lang="en-US" smtClean="0"/>
              <a:t>&lt;/form&gt;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203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&amp; MYSQL - 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What is PHP?</a:t>
            </a:r>
          </a:p>
          <a:p>
            <a:pPr lvl="1"/>
            <a:r>
              <a:rPr lang="en-US" smtClean="0"/>
              <a:t>PHP stands for </a:t>
            </a:r>
            <a:r>
              <a:rPr lang="en-US" b="1" smtClean="0"/>
              <a:t>P</a:t>
            </a:r>
            <a:r>
              <a:rPr lang="en-US" smtClean="0"/>
              <a:t>HP </a:t>
            </a:r>
            <a:r>
              <a:rPr lang="en-US" b="1" smtClean="0"/>
              <a:t>H</a:t>
            </a:r>
            <a:r>
              <a:rPr lang="en-US" smtClean="0"/>
              <a:t>ypertext </a:t>
            </a:r>
            <a:r>
              <a:rPr lang="en-US" b="1" smtClean="0"/>
              <a:t>P</a:t>
            </a:r>
            <a:r>
              <a:rPr lang="en-US" smtClean="0"/>
              <a:t>reprocessor</a:t>
            </a:r>
          </a:p>
          <a:p>
            <a:pPr lvl="1"/>
            <a:r>
              <a:rPr lang="en-US" smtClean="0"/>
              <a:t>PHP is a widely-used, open source scripting language</a:t>
            </a:r>
          </a:p>
          <a:p>
            <a:pPr lvl="1"/>
            <a:r>
              <a:rPr lang="en-US" smtClean="0"/>
              <a:t>PHP scripts are executed on the server</a:t>
            </a:r>
          </a:p>
          <a:p>
            <a:pPr lvl="1"/>
            <a:r>
              <a:rPr lang="en-US" smtClean="0"/>
              <a:t>PHP is free to download and use</a:t>
            </a:r>
          </a:p>
          <a:p>
            <a:r>
              <a:rPr lang="en-US" smtClean="0"/>
              <a:t>What is a PHP File?</a:t>
            </a:r>
          </a:p>
          <a:p>
            <a:pPr lvl="1"/>
            <a:r>
              <a:rPr lang="en-US" smtClean="0"/>
              <a:t>PHP files can contain text, HTML, JavaScript code, and PHP code</a:t>
            </a:r>
          </a:p>
          <a:p>
            <a:pPr lvl="1"/>
            <a:r>
              <a:rPr lang="en-US" smtClean="0"/>
              <a:t>PHP code are executed on the server, and the result is returned to the browser as plain HTML</a:t>
            </a:r>
          </a:p>
          <a:p>
            <a:pPr lvl="1"/>
            <a:r>
              <a:rPr lang="en-US" smtClean="0"/>
              <a:t>PHP files have a default file extension of ".</a:t>
            </a:r>
            <a:r>
              <a:rPr lang="en-US" err="1" smtClean="0"/>
              <a:t>php</a:t>
            </a:r>
            <a:r>
              <a:rPr lang="en-US" smtClean="0"/>
              <a:t>"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&amp; MYSQL - 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What Can PHP Do?</a:t>
            </a:r>
          </a:p>
          <a:p>
            <a:pPr lvl="1"/>
            <a:r>
              <a:rPr lang="en-US" smtClean="0"/>
              <a:t>PHP can generate dynamic page content</a:t>
            </a:r>
          </a:p>
          <a:p>
            <a:pPr lvl="1"/>
            <a:r>
              <a:rPr lang="en-US" smtClean="0"/>
              <a:t>PHP can create, open, read, write, and close files on the server</a:t>
            </a:r>
          </a:p>
          <a:p>
            <a:pPr lvl="1"/>
            <a:r>
              <a:rPr lang="en-US" smtClean="0"/>
              <a:t>PHP can collect form data</a:t>
            </a:r>
          </a:p>
          <a:p>
            <a:pPr lvl="1"/>
            <a:r>
              <a:rPr lang="en-US" smtClean="0"/>
              <a:t>PHP can send and receive cookies</a:t>
            </a:r>
          </a:p>
          <a:p>
            <a:pPr lvl="1"/>
            <a:r>
              <a:rPr lang="en-US" smtClean="0"/>
              <a:t>PHP can add, delete, modify data in your database</a:t>
            </a:r>
          </a:p>
          <a:p>
            <a:pPr lvl="1"/>
            <a:r>
              <a:rPr lang="en-US" smtClean="0"/>
              <a:t>PHP can restrict users to access some pages on your website</a:t>
            </a:r>
          </a:p>
          <a:p>
            <a:pPr lvl="1"/>
            <a:r>
              <a:rPr lang="en-US" smtClean="0"/>
              <a:t>PHP can encrypt data</a:t>
            </a:r>
          </a:p>
          <a:p>
            <a:r>
              <a:rPr lang="en-US" smtClean="0"/>
              <a:t>With PHP you are not limited to output HTML. You can output images, PDF files, and even Flash movies. You can also output any text, such as XHTML and XML.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205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&amp; MYSQL - 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Why PHP?</a:t>
            </a:r>
          </a:p>
          <a:p>
            <a:pPr lvl="1"/>
            <a:r>
              <a:rPr lang="en-US" smtClean="0"/>
              <a:t>PHP runs on different platforms (Windows, Linux, Unix, Mac OS X, etc.)</a:t>
            </a:r>
          </a:p>
          <a:p>
            <a:pPr lvl="1"/>
            <a:r>
              <a:rPr lang="en-US" smtClean="0"/>
              <a:t>PHP is compatible with almost all servers used today (Apache, IIS, etc.)</a:t>
            </a:r>
          </a:p>
          <a:p>
            <a:pPr lvl="1"/>
            <a:r>
              <a:rPr lang="en-US" smtClean="0"/>
              <a:t>PHP has support for a wide range of databases</a:t>
            </a:r>
          </a:p>
          <a:p>
            <a:pPr lvl="1"/>
            <a:r>
              <a:rPr lang="en-US" smtClean="0"/>
              <a:t>PHP is free. Download it from the official PHP resource: </a:t>
            </a:r>
            <a:r>
              <a:rPr lang="en-US" smtClean="0">
                <a:hlinkClick r:id="rId2"/>
              </a:rPr>
              <a:t>www.php.net</a:t>
            </a:r>
            <a:endParaRPr lang="en-US" smtClean="0"/>
          </a:p>
          <a:p>
            <a:pPr lvl="1"/>
            <a:r>
              <a:rPr lang="en-US" smtClean="0"/>
              <a:t>PHP is easy to learn and runs efficiently on the server side</a:t>
            </a:r>
          </a:p>
          <a:p>
            <a:r>
              <a:rPr lang="en-US" smtClean="0"/>
              <a:t>What Do I Need?</a:t>
            </a:r>
          </a:p>
          <a:p>
            <a:pPr lvl="1"/>
            <a:r>
              <a:rPr lang="en-US" smtClean="0"/>
              <a:t>To start using PHP, you can:</a:t>
            </a:r>
          </a:p>
          <a:p>
            <a:pPr lvl="2"/>
            <a:r>
              <a:rPr lang="en-US" smtClean="0"/>
              <a:t>Find a web host with PHP and </a:t>
            </a:r>
            <a:r>
              <a:rPr lang="en-US" err="1" smtClean="0"/>
              <a:t>MySQL</a:t>
            </a:r>
            <a:r>
              <a:rPr lang="en-US" smtClean="0"/>
              <a:t> support</a:t>
            </a:r>
          </a:p>
          <a:p>
            <a:pPr lvl="2"/>
            <a:r>
              <a:rPr lang="en-US" smtClean="0"/>
              <a:t>Install a web server on your own PC, and then install PHP and </a:t>
            </a:r>
            <a:r>
              <a:rPr lang="en-US" err="1" smtClean="0"/>
              <a:t>MySQL</a:t>
            </a:r>
            <a:endParaRPr lang="en-US" smtClean="0"/>
          </a:p>
          <a:p>
            <a:endParaRPr lang="en-US" smtClean="0"/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&amp; MYSQL - 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Use a Web Host With PHP Support</a:t>
            </a:r>
          </a:p>
          <a:p>
            <a:pPr lvl="1"/>
            <a:r>
              <a:rPr lang="en-US" smtClean="0"/>
              <a:t>If your server has activated support for PHP you do not need to do anything.</a:t>
            </a:r>
          </a:p>
          <a:p>
            <a:pPr lvl="1"/>
            <a:r>
              <a:rPr lang="en-US" smtClean="0"/>
              <a:t>Just create some .</a:t>
            </a:r>
            <a:r>
              <a:rPr lang="en-US" err="1" smtClean="0"/>
              <a:t>php</a:t>
            </a:r>
            <a:r>
              <a:rPr lang="en-US" smtClean="0"/>
              <a:t> files, place them in your web directory, and the server will automatically parse them for you.</a:t>
            </a:r>
          </a:p>
          <a:p>
            <a:pPr lvl="1"/>
            <a:r>
              <a:rPr lang="en-US" smtClean="0"/>
              <a:t>You do not need to compile anything or install any extra tools.</a:t>
            </a:r>
          </a:p>
          <a:p>
            <a:pPr lvl="1"/>
            <a:r>
              <a:rPr lang="en-US" smtClean="0"/>
              <a:t>Because PHP is free, most web hosts offer PHP support.</a:t>
            </a:r>
          </a:p>
          <a:p>
            <a:r>
              <a:rPr lang="en-US" smtClean="0"/>
              <a:t>Set Up PHP on Your Own PC</a:t>
            </a:r>
          </a:p>
          <a:p>
            <a:pPr lvl="1"/>
            <a:r>
              <a:rPr lang="en-US" smtClean="0"/>
              <a:t>However, if your server does not support PHP, you must:</a:t>
            </a:r>
          </a:p>
          <a:p>
            <a:pPr lvl="2"/>
            <a:r>
              <a:rPr lang="en-US" smtClean="0"/>
              <a:t>install a web server</a:t>
            </a:r>
          </a:p>
          <a:p>
            <a:pPr lvl="2"/>
            <a:r>
              <a:rPr lang="en-US" smtClean="0"/>
              <a:t>install PHP</a:t>
            </a:r>
          </a:p>
          <a:p>
            <a:pPr lvl="2"/>
            <a:r>
              <a:rPr lang="en-US" smtClean="0"/>
              <a:t>install a database, such as </a:t>
            </a:r>
            <a:r>
              <a:rPr lang="en-US" err="1" smtClean="0"/>
              <a:t>MySQL</a:t>
            </a:r>
            <a:endParaRPr lang="en-US" smtClean="0"/>
          </a:p>
          <a:p>
            <a:pPr lvl="1"/>
            <a:r>
              <a:rPr lang="en-US" smtClean="0"/>
              <a:t>The official PHP website (PHP.net) has installation instructions for PHP: </a:t>
            </a:r>
            <a:r>
              <a:rPr lang="en-US" smtClean="0">
                <a:hlinkClick r:id="rId2"/>
              </a:rPr>
              <a:t>http://php.net/manual/en/install.php</a:t>
            </a:r>
            <a:endParaRPr lang="en-US" smtClean="0"/>
          </a:p>
          <a:p>
            <a:endParaRPr lang="en-US" smtClean="0"/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207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Install a web server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208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Syntax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PHP script is executed on the server, and the plain HTML result is sent back to the browser.</a:t>
            </a:r>
          </a:p>
          <a:p>
            <a:pPr lvl="1"/>
            <a:r>
              <a:rPr lang="en-US" smtClean="0"/>
              <a:t>A PHP script can be placed anywhere in the document.</a:t>
            </a:r>
          </a:p>
          <a:p>
            <a:pPr lvl="1"/>
            <a:r>
              <a:rPr lang="en-US" smtClean="0"/>
              <a:t>A PHP script starts with </a:t>
            </a:r>
            <a:r>
              <a:rPr lang="en-US" b="1" smtClean="0"/>
              <a:t>&lt;?</a:t>
            </a:r>
            <a:r>
              <a:rPr lang="en-US" b="1" err="1" smtClean="0"/>
              <a:t>php</a:t>
            </a:r>
            <a:r>
              <a:rPr lang="en-US" smtClean="0"/>
              <a:t> and ends with </a:t>
            </a:r>
            <a:r>
              <a:rPr lang="en-US" b="1" smtClean="0"/>
              <a:t>?&gt;</a:t>
            </a:r>
            <a:r>
              <a:rPr lang="en-US" smtClean="0"/>
              <a:t>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>
              <a:buNone/>
            </a:pPr>
            <a:endParaRPr lang="en-US" smtClean="0"/>
          </a:p>
          <a:p>
            <a:r>
              <a:rPr lang="en-US" smtClean="0"/>
              <a:t>Example: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209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0" y="2743200"/>
            <a:ext cx="4572000" cy="9233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&lt;?</a:t>
            </a:r>
            <a:r>
              <a:rPr lang="en-US" err="1" smtClean="0"/>
              <a:t>php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// PHP code goes here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0" y="3962400"/>
            <a:ext cx="4572000" cy="267765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smtClean="0"/>
              <a:t>&lt;!DOCTYPE html&gt;</a:t>
            </a:r>
            <a:br>
              <a:rPr lang="en-US" sz="1400" smtClean="0"/>
            </a:br>
            <a:r>
              <a:rPr lang="en-US" sz="1400" smtClean="0"/>
              <a:t>&lt;html&gt;</a:t>
            </a:r>
            <a:br>
              <a:rPr lang="en-US" sz="1400" smtClean="0"/>
            </a:br>
            <a:r>
              <a:rPr lang="en-US" sz="1400" smtClean="0"/>
              <a:t>&lt;body&gt;</a:t>
            </a:r>
            <a:br>
              <a:rPr lang="en-US" sz="1400" smtClean="0"/>
            </a:br>
            <a:r>
              <a:rPr lang="en-US" sz="1400" smtClean="0"/>
              <a:t/>
            </a:r>
            <a:br>
              <a:rPr lang="en-US" sz="1400" smtClean="0"/>
            </a:br>
            <a:r>
              <a:rPr lang="en-US" sz="1400" smtClean="0"/>
              <a:t>&lt;h1&gt;My first PHP page&lt;/h1&gt;</a:t>
            </a:r>
            <a:br>
              <a:rPr lang="en-US" sz="1400" smtClean="0"/>
            </a:br>
            <a:r>
              <a:rPr lang="en-US" sz="1400" smtClean="0"/>
              <a:t/>
            </a:r>
            <a:br>
              <a:rPr lang="en-US" sz="1400" smtClean="0"/>
            </a:br>
            <a:r>
              <a:rPr lang="en-US" sz="1400" b="1" smtClean="0"/>
              <a:t>&lt;?</a:t>
            </a:r>
            <a:r>
              <a:rPr lang="en-US" sz="1400" b="1" err="1" smtClean="0"/>
              <a:t>php</a:t>
            </a:r>
            <a:r>
              <a:rPr lang="en-US" sz="1400" b="1" smtClean="0"/>
              <a:t/>
            </a:r>
            <a:br>
              <a:rPr lang="en-US" sz="1400" b="1" smtClean="0"/>
            </a:br>
            <a:r>
              <a:rPr lang="en-US" sz="1400" smtClean="0"/>
              <a:t>	echo "Hello World!";</a:t>
            </a:r>
            <a:br>
              <a:rPr lang="en-US" sz="1400" smtClean="0"/>
            </a:br>
            <a:r>
              <a:rPr lang="en-US" sz="1400" b="1" smtClean="0"/>
              <a:t>?&gt;</a:t>
            </a:r>
            <a:r>
              <a:rPr lang="en-US" sz="1400" smtClean="0"/>
              <a:t/>
            </a:r>
            <a:br>
              <a:rPr lang="en-US" sz="1400" smtClean="0"/>
            </a:br>
            <a:r>
              <a:rPr lang="en-US" sz="1400" smtClean="0"/>
              <a:t/>
            </a:r>
            <a:br>
              <a:rPr lang="en-US" sz="1400" smtClean="0"/>
            </a:br>
            <a:r>
              <a:rPr lang="en-US" sz="1400" smtClean="0"/>
              <a:t>&lt;/body&gt;</a:t>
            </a:r>
            <a:br>
              <a:rPr lang="en-US" sz="1400" smtClean="0"/>
            </a:br>
            <a:r>
              <a:rPr lang="en-US" sz="1400" smtClean="0"/>
              <a:t>&lt;/html&gt;</a:t>
            </a:r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Links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links are defined with the &lt;a&gt; tag.</a:t>
            </a:r>
          </a:p>
          <a:p>
            <a:pPr lvl="1"/>
            <a:r>
              <a:rPr lang="en-US" smtClean="0"/>
              <a:t>&lt;a </a:t>
            </a:r>
            <a:r>
              <a:rPr lang="en-US" err="1" smtClean="0"/>
              <a:t>href</a:t>
            </a:r>
            <a:r>
              <a:rPr lang="en-US" smtClean="0"/>
              <a:t>="http://www.w3schools.com"&gt;This is a link&lt;/a&gt;</a:t>
            </a:r>
          </a:p>
          <a:p>
            <a:pPr lvl="1"/>
            <a:r>
              <a:rPr lang="en-US" b="1" smtClean="0"/>
              <a:t>Note:</a:t>
            </a:r>
            <a:r>
              <a:rPr lang="en-US" smtClean="0"/>
              <a:t> The link address is specified in the </a:t>
            </a:r>
            <a:r>
              <a:rPr lang="en-US" err="1" smtClean="0">
                <a:solidFill>
                  <a:srgbClr val="FF0000"/>
                </a:solidFill>
              </a:rPr>
              <a:t>href</a:t>
            </a:r>
            <a:r>
              <a:rPr lang="en-US" smtClean="0"/>
              <a:t> attribute.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0366" t="30208" r="14495" b="47917"/>
          <a:stretch>
            <a:fillRect/>
          </a:stretch>
        </p:blipFill>
        <p:spPr bwMode="auto">
          <a:xfrm>
            <a:off x="762000" y="2743200"/>
            <a:ext cx="7402286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Syntax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Each code line in PHP must end with a semicolon. </a:t>
            </a:r>
          </a:p>
          <a:p>
            <a:pPr lvl="1"/>
            <a:r>
              <a:rPr lang="en-US" smtClean="0"/>
              <a:t>The semicolon is a separator and is used to distinguish one set of instructions from another.</a:t>
            </a:r>
          </a:p>
          <a:p>
            <a:r>
              <a:rPr lang="en-US" smtClean="0"/>
              <a:t>With PHP, there are two basic statements to output text in the browser: </a:t>
            </a:r>
            <a:r>
              <a:rPr lang="en-US" b="1" smtClean="0"/>
              <a:t>echo</a:t>
            </a:r>
            <a:r>
              <a:rPr lang="en-US" smtClean="0"/>
              <a:t> and </a:t>
            </a:r>
            <a:r>
              <a:rPr lang="en-US" b="1" smtClean="0"/>
              <a:t>print</a:t>
            </a:r>
            <a:r>
              <a:rPr lang="en-US" smtClean="0"/>
              <a:t>.</a:t>
            </a:r>
          </a:p>
          <a:p>
            <a:r>
              <a:rPr lang="en-US" smtClean="0"/>
              <a:t>Comments in PHP</a:t>
            </a:r>
          </a:p>
          <a:p>
            <a:pPr lvl="1"/>
            <a:r>
              <a:rPr lang="en-US" smtClean="0"/>
              <a:t>Using // or /**/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210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3886200"/>
            <a:ext cx="4572000" cy="25853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smtClean="0"/>
              <a:t>&lt;?</a:t>
            </a:r>
            <a:r>
              <a:rPr lang="en-US" b="1" err="1" smtClean="0"/>
              <a:t>php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//This is a PHP comment line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/*</a:t>
            </a:r>
            <a:br>
              <a:rPr lang="en-US" smtClean="0"/>
            </a:br>
            <a:r>
              <a:rPr lang="en-US" smtClean="0"/>
              <a:t>This is</a:t>
            </a:r>
            <a:br>
              <a:rPr lang="en-US" smtClean="0"/>
            </a:br>
            <a:r>
              <a:rPr lang="en-US" smtClean="0"/>
              <a:t>a PHP comment</a:t>
            </a:r>
            <a:br>
              <a:rPr lang="en-US" smtClean="0"/>
            </a:br>
            <a:r>
              <a:rPr lang="en-US" smtClean="0"/>
              <a:t>block</a:t>
            </a:r>
            <a:br>
              <a:rPr lang="en-US" smtClean="0"/>
            </a:br>
            <a:r>
              <a:rPr lang="en-US" smtClean="0"/>
              <a:t>*/</a:t>
            </a:r>
            <a:br>
              <a:rPr lang="en-US" smtClean="0"/>
            </a:br>
            <a:r>
              <a:rPr lang="en-US" b="1" smtClean="0"/>
              <a:t>?&gt;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Rules for PHP variables:</a:t>
            </a:r>
          </a:p>
          <a:p>
            <a:pPr lvl="1"/>
            <a:r>
              <a:rPr lang="en-US" smtClean="0"/>
              <a:t>A variable starts with the </a:t>
            </a:r>
            <a:r>
              <a:rPr lang="en-US" b="1" smtClean="0"/>
              <a:t>$</a:t>
            </a:r>
            <a:r>
              <a:rPr lang="en-US" smtClean="0"/>
              <a:t> sign, followed by the name of the variable</a:t>
            </a:r>
          </a:p>
          <a:p>
            <a:pPr lvl="1"/>
            <a:r>
              <a:rPr lang="en-US" smtClean="0"/>
              <a:t>A variable name must begin with </a:t>
            </a:r>
            <a:r>
              <a:rPr lang="en-US" b="1" smtClean="0"/>
              <a:t>a letter </a:t>
            </a:r>
            <a:r>
              <a:rPr lang="en-US" smtClean="0"/>
              <a:t>or </a:t>
            </a:r>
            <a:r>
              <a:rPr lang="en-US" b="1" smtClean="0"/>
              <a:t>the underscore character</a:t>
            </a:r>
          </a:p>
          <a:p>
            <a:pPr lvl="1"/>
            <a:r>
              <a:rPr lang="en-US" smtClean="0"/>
              <a:t>A variable name can only contain alpha-numeric characters and underscores (</a:t>
            </a:r>
            <a:r>
              <a:rPr lang="en-US" b="1" smtClean="0"/>
              <a:t>A-z, 0-9, and _</a:t>
            </a:r>
            <a:r>
              <a:rPr lang="en-US" smtClean="0"/>
              <a:t> )</a:t>
            </a:r>
          </a:p>
          <a:p>
            <a:pPr lvl="1"/>
            <a:r>
              <a:rPr lang="en-US" smtClean="0"/>
              <a:t>A variable name should </a:t>
            </a:r>
            <a:r>
              <a:rPr lang="en-US" b="1" smtClean="0"/>
              <a:t>not contain spaces</a:t>
            </a:r>
          </a:p>
          <a:p>
            <a:pPr lvl="1"/>
            <a:r>
              <a:rPr lang="en-US" smtClean="0"/>
              <a:t>Variable names are </a:t>
            </a:r>
            <a:r>
              <a:rPr lang="en-US" b="1" smtClean="0"/>
              <a:t>case sensitive </a:t>
            </a:r>
            <a:r>
              <a:rPr lang="en-US" smtClean="0"/>
              <a:t>($y and $Y are two different variables)</a:t>
            </a:r>
          </a:p>
          <a:p>
            <a:r>
              <a:rPr lang="en-US" smtClean="0"/>
              <a:t>PHP has no command for declaring a variable.</a:t>
            </a:r>
          </a:p>
          <a:p>
            <a:pPr lvl="1"/>
            <a:r>
              <a:rPr lang="en-US" smtClean="0"/>
              <a:t>A variable is created the moment you first assign a value to it: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05000" y="5638800"/>
            <a:ext cx="45720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$txt="Hello world!";</a:t>
            </a:r>
            <a:br>
              <a:rPr lang="en-US" smtClean="0"/>
            </a:br>
            <a:r>
              <a:rPr lang="en-US" smtClean="0"/>
              <a:t>$x=5;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Variable Scopes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scope of a variable is the part of the script where the variable can be referenced/used.</a:t>
            </a:r>
          </a:p>
          <a:p>
            <a:r>
              <a:rPr lang="en-US" smtClean="0"/>
              <a:t>PHP has four different variable scopes:</a:t>
            </a:r>
          </a:p>
          <a:p>
            <a:pPr lvl="1"/>
            <a:r>
              <a:rPr lang="en-US" smtClean="0"/>
              <a:t>local</a:t>
            </a:r>
          </a:p>
          <a:p>
            <a:pPr lvl="1"/>
            <a:r>
              <a:rPr lang="en-US" smtClean="0"/>
              <a:t>global</a:t>
            </a:r>
          </a:p>
          <a:p>
            <a:pPr lvl="1"/>
            <a:r>
              <a:rPr lang="en-US" smtClean="0"/>
              <a:t>static</a:t>
            </a:r>
          </a:p>
          <a:p>
            <a:pPr lvl="1"/>
            <a:r>
              <a:rPr lang="en-US" smtClean="0"/>
              <a:t>parameter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Variable Scopes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Local Scope</a:t>
            </a:r>
          </a:p>
          <a:p>
            <a:pPr lvl="1"/>
            <a:r>
              <a:rPr lang="en-US" smtClean="0"/>
              <a:t>A variable declared </a:t>
            </a:r>
            <a:r>
              <a:rPr lang="en-US" b="1" smtClean="0"/>
              <a:t>within</a:t>
            </a:r>
            <a:r>
              <a:rPr lang="en-US" smtClean="0"/>
              <a:t> a PHP function is local and can only be accessed within that function: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The script above will </a:t>
            </a:r>
            <a:r>
              <a:rPr lang="en-US" b="1" smtClean="0">
                <a:solidFill>
                  <a:srgbClr val="FF0000"/>
                </a:solidFill>
              </a:rPr>
              <a:t>not produce any output </a:t>
            </a:r>
            <a:r>
              <a:rPr lang="en-US" smtClean="0"/>
              <a:t>because the echo statement refers to the local scope variable $x, which has not been assigned a value within this scope.</a:t>
            </a:r>
          </a:p>
          <a:p>
            <a:pPr lvl="1"/>
            <a:r>
              <a:rPr lang="en-US" smtClean="0"/>
              <a:t>Local variables are deleted as soon as the function is completed.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8400" y="2209800"/>
            <a:ext cx="4114800" cy="25545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smtClean="0"/>
              <a:t>&lt;?</a:t>
            </a:r>
            <a:r>
              <a:rPr lang="en-US" sz="1600" b="1" err="1" smtClean="0"/>
              <a:t>php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$x=5; // global scope</a:t>
            </a:r>
            <a:br>
              <a:rPr lang="en-US" sz="1600" smtClean="0"/>
            </a:br>
            <a:endParaRPr lang="en-US" sz="1600" smtClean="0"/>
          </a:p>
          <a:p>
            <a:r>
              <a:rPr lang="en-US" sz="1600" smtClean="0"/>
              <a:t>function </a:t>
            </a:r>
            <a:r>
              <a:rPr lang="en-US" sz="1600" err="1" smtClean="0"/>
              <a:t>myTest</a:t>
            </a:r>
            <a:r>
              <a:rPr lang="en-US" sz="1600" smtClean="0"/>
              <a:t>()</a:t>
            </a:r>
            <a:br>
              <a:rPr lang="en-US" sz="1600" smtClean="0"/>
            </a:br>
            <a:r>
              <a:rPr lang="en-US" sz="1600" smtClean="0"/>
              <a:t>{</a:t>
            </a:r>
            <a:br>
              <a:rPr lang="en-US" sz="1600" smtClean="0"/>
            </a:br>
            <a:r>
              <a:rPr lang="en-US" sz="1600" smtClean="0"/>
              <a:t>	echo $x; // local scope</a:t>
            </a:r>
            <a:br>
              <a:rPr lang="en-US" sz="1600" smtClean="0"/>
            </a:br>
            <a:r>
              <a:rPr lang="en-US" sz="1600" smtClean="0"/>
              <a:t>}</a:t>
            </a:r>
            <a:br>
              <a:rPr lang="en-US" sz="1600" smtClean="0"/>
            </a:br>
            <a:endParaRPr lang="en-US" sz="1600" smtClean="0"/>
          </a:p>
          <a:p>
            <a:r>
              <a:rPr lang="en-US" sz="1600" err="1" smtClean="0"/>
              <a:t>myTest</a:t>
            </a:r>
            <a:r>
              <a:rPr lang="en-US" sz="1600" smtClean="0"/>
              <a:t>();</a:t>
            </a:r>
            <a:br>
              <a:rPr lang="en-US" sz="1600" smtClean="0"/>
            </a:br>
            <a:r>
              <a:rPr lang="en-US" sz="1600" b="1" smtClean="0"/>
              <a:t>?&gt;</a:t>
            </a:r>
            <a:endParaRPr 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Variable Scopes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Global Scope</a:t>
            </a:r>
          </a:p>
          <a:p>
            <a:pPr lvl="1"/>
            <a:r>
              <a:rPr lang="en-US" smtClean="0"/>
              <a:t>variable that is defined outside of any function, has a global scope.</a:t>
            </a:r>
          </a:p>
          <a:p>
            <a:pPr lvl="1"/>
            <a:r>
              <a:rPr lang="en-US" smtClean="0"/>
              <a:t>Global variables can be accessed from any part of the script, EXCEPT from within a function.</a:t>
            </a:r>
          </a:p>
          <a:p>
            <a:pPr lvl="1"/>
            <a:r>
              <a:rPr lang="en-US" smtClean="0"/>
              <a:t>To access a global variable from within a function, use the </a:t>
            </a:r>
            <a:r>
              <a:rPr lang="en-US" b="1" smtClean="0"/>
              <a:t>global</a:t>
            </a:r>
            <a:r>
              <a:rPr lang="en-US" smtClean="0"/>
              <a:t> keyword: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4600" y="3429000"/>
            <a:ext cx="4114800" cy="280076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smtClean="0"/>
              <a:t>&lt;?</a:t>
            </a:r>
            <a:r>
              <a:rPr lang="en-US" sz="1600" b="1" err="1" smtClean="0"/>
              <a:t>php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$x=5; // global scope</a:t>
            </a:r>
            <a:br>
              <a:rPr lang="en-US" sz="1600" smtClean="0"/>
            </a:br>
            <a:endParaRPr lang="en-US" sz="1600" smtClean="0"/>
          </a:p>
          <a:p>
            <a:r>
              <a:rPr lang="en-US" sz="1600" smtClean="0"/>
              <a:t>function </a:t>
            </a:r>
            <a:r>
              <a:rPr lang="en-US" sz="1600" err="1" smtClean="0"/>
              <a:t>myTest</a:t>
            </a:r>
            <a:r>
              <a:rPr lang="en-US" sz="1600" smtClean="0"/>
              <a:t>()</a:t>
            </a:r>
            <a:br>
              <a:rPr lang="en-US" sz="1600" smtClean="0"/>
            </a:br>
            <a:r>
              <a:rPr lang="en-US" sz="1600" smtClean="0"/>
              <a:t>{</a:t>
            </a:r>
            <a:br>
              <a:rPr lang="en-US" sz="1600" smtClean="0"/>
            </a:br>
            <a:r>
              <a:rPr lang="en-US" sz="1600" smtClean="0"/>
              <a:t>	global $x; </a:t>
            </a:r>
          </a:p>
          <a:p>
            <a:r>
              <a:rPr lang="en-US" sz="1600" smtClean="0"/>
              <a:t>	echo $x;</a:t>
            </a:r>
            <a:br>
              <a:rPr lang="en-US" sz="1600" smtClean="0"/>
            </a:br>
            <a:r>
              <a:rPr lang="en-US" sz="1600" smtClean="0"/>
              <a:t>}</a:t>
            </a:r>
            <a:br>
              <a:rPr lang="en-US" sz="1600" smtClean="0"/>
            </a:br>
            <a:endParaRPr lang="en-US" sz="1600" smtClean="0"/>
          </a:p>
          <a:p>
            <a:r>
              <a:rPr lang="en-US" sz="1600" err="1" smtClean="0"/>
              <a:t>myTest</a:t>
            </a:r>
            <a:r>
              <a:rPr lang="en-US" sz="1600" smtClean="0"/>
              <a:t>();</a:t>
            </a:r>
            <a:br>
              <a:rPr lang="en-US" sz="1600" smtClean="0"/>
            </a:br>
            <a:r>
              <a:rPr lang="en-US" sz="1600" b="1" smtClean="0"/>
              <a:t>?&gt;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7086600" y="5181600"/>
            <a:ext cx="1752600" cy="369332"/>
          </a:xfrm>
          <a:prstGeom prst="rect">
            <a:avLst/>
          </a:prstGeom>
          <a:blipFill dpi="0" rotWithShape="1">
            <a:blip r:embed="rId2">
              <a:alphaModFix amt="56000"/>
            </a:blip>
            <a:srcRect/>
            <a:tile tx="0" ty="0" sx="100000" sy="100000" flip="none" algn="tl"/>
          </a:blipFill>
          <a:ln>
            <a:solidFill>
              <a:schemeClr val="tx1">
                <a:lumMod val="65000"/>
                <a:lumOff val="35000"/>
                <a:alpha val="63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5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Variable Scopes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Global Scope</a:t>
            </a:r>
          </a:p>
          <a:p>
            <a:pPr lvl="1"/>
            <a:r>
              <a:rPr lang="en-US" smtClean="0"/>
              <a:t>PHP also stores all global variables in an array called </a:t>
            </a:r>
            <a:r>
              <a:rPr lang="en-US" b="1" smtClean="0"/>
              <a:t>$GLOBALS[</a:t>
            </a:r>
            <a:r>
              <a:rPr lang="en-US" b="1" i="1" smtClean="0"/>
              <a:t>index</a:t>
            </a:r>
            <a:r>
              <a:rPr lang="en-US" b="1" smtClean="0"/>
              <a:t>]</a:t>
            </a:r>
            <a:r>
              <a:rPr lang="en-US" smtClean="0"/>
              <a:t>. The </a:t>
            </a:r>
            <a:r>
              <a:rPr lang="en-US" i="1" smtClean="0"/>
              <a:t>index</a:t>
            </a:r>
            <a:r>
              <a:rPr lang="en-US" smtClean="0"/>
              <a:t> holds the name of the variable. This array is also accessible from within functions and can be used to update global variables directly.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4600" y="3124200"/>
            <a:ext cx="4114800" cy="28315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smtClean="0"/>
              <a:t>&lt;?</a:t>
            </a:r>
            <a:r>
              <a:rPr lang="en-US" sz="1600" b="1" err="1" smtClean="0"/>
              <a:t>php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$x=5; // global scope</a:t>
            </a:r>
            <a:br>
              <a:rPr lang="en-US" sz="1600" smtClean="0"/>
            </a:br>
            <a:endParaRPr lang="en-US" sz="1600" smtClean="0"/>
          </a:p>
          <a:p>
            <a:r>
              <a:rPr lang="en-US" sz="1600" smtClean="0"/>
              <a:t>function </a:t>
            </a:r>
            <a:r>
              <a:rPr lang="en-US" sz="1600" err="1" smtClean="0"/>
              <a:t>myTest</a:t>
            </a:r>
            <a:r>
              <a:rPr lang="en-US" sz="1600" smtClean="0"/>
              <a:t>()</a:t>
            </a:r>
            <a:br>
              <a:rPr lang="en-US" sz="1600" smtClean="0"/>
            </a:br>
            <a:r>
              <a:rPr lang="en-US" sz="1600" smtClean="0"/>
              <a:t>{</a:t>
            </a:r>
            <a:br>
              <a:rPr lang="en-US" sz="1600" smtClean="0"/>
            </a:br>
            <a:r>
              <a:rPr lang="en-US" sz="1600" smtClean="0"/>
              <a:t>	</a:t>
            </a:r>
          </a:p>
          <a:p>
            <a:r>
              <a:rPr lang="en-US" sz="1600" smtClean="0"/>
              <a:t>	echo $GLOBALS[‘x'];</a:t>
            </a:r>
            <a:br>
              <a:rPr lang="en-US" sz="1600" smtClean="0"/>
            </a:br>
            <a:r>
              <a:rPr lang="en-US" sz="1600" smtClean="0"/>
              <a:t>}</a:t>
            </a:r>
            <a:br>
              <a:rPr lang="en-US" sz="1600" smtClean="0"/>
            </a:br>
            <a:endParaRPr lang="en-US" sz="1600" smtClean="0"/>
          </a:p>
          <a:p>
            <a:r>
              <a:rPr lang="en-US" sz="1600" err="1" smtClean="0"/>
              <a:t>myTest</a:t>
            </a:r>
            <a:r>
              <a:rPr lang="en-US" sz="1600" smtClean="0"/>
              <a:t>();</a:t>
            </a:r>
            <a:br>
              <a:rPr lang="en-US" sz="1600" smtClean="0"/>
            </a:br>
            <a:r>
              <a:rPr lang="en-US" sz="1600" b="1" smtClean="0"/>
              <a:t>?&gt;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7086600" y="5181600"/>
            <a:ext cx="1752600" cy="369332"/>
          </a:xfrm>
          <a:prstGeom prst="rect">
            <a:avLst/>
          </a:prstGeom>
          <a:blipFill dpi="0" rotWithShape="1">
            <a:blip r:embed="rId2">
              <a:alphaModFix amt="56000"/>
            </a:blip>
            <a:srcRect/>
            <a:tile tx="0" ty="0" sx="100000" sy="100000" flip="none" algn="tl"/>
          </a:blipFill>
          <a:ln>
            <a:solidFill>
              <a:schemeClr val="tx1">
                <a:lumMod val="65000"/>
                <a:lumOff val="35000"/>
                <a:alpha val="63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5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Variable Scopes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Static Scope</a:t>
            </a:r>
          </a:p>
          <a:p>
            <a:pPr lvl="1"/>
            <a:r>
              <a:rPr lang="en-US" smtClean="0"/>
              <a:t>When a function is completed, all of its variables are normally deleted. However, sometimes you want a local variable to not be deleted.</a:t>
            </a:r>
          </a:p>
          <a:p>
            <a:pPr lvl="1"/>
            <a:r>
              <a:rPr lang="en-US" smtClean="0"/>
              <a:t>To do this, use the </a:t>
            </a:r>
            <a:r>
              <a:rPr lang="en-US" b="1" smtClean="0"/>
              <a:t>static</a:t>
            </a:r>
            <a:r>
              <a:rPr lang="en-US" smtClean="0"/>
              <a:t> keyword when you first declare the variable: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4600" y="3124200"/>
            <a:ext cx="4114800" cy="280076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smtClean="0"/>
              <a:t>&lt;?</a:t>
            </a:r>
            <a:r>
              <a:rPr lang="en-US" sz="1600" b="1" err="1" smtClean="0"/>
              <a:t>php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function </a:t>
            </a:r>
            <a:r>
              <a:rPr lang="en-US" sz="1600" err="1" smtClean="0"/>
              <a:t>myTest</a:t>
            </a:r>
            <a:r>
              <a:rPr lang="en-US" sz="1600" smtClean="0"/>
              <a:t>()</a:t>
            </a:r>
            <a:br>
              <a:rPr lang="en-US" sz="1600" smtClean="0"/>
            </a:br>
            <a:r>
              <a:rPr lang="en-US" sz="1600" smtClean="0"/>
              <a:t>{</a:t>
            </a:r>
            <a:br>
              <a:rPr lang="en-US" sz="1600" smtClean="0"/>
            </a:br>
            <a:r>
              <a:rPr lang="en-US" sz="1600" smtClean="0"/>
              <a:t>	static $x=0;</a:t>
            </a:r>
            <a:br>
              <a:rPr lang="en-US" sz="1600" smtClean="0"/>
            </a:br>
            <a:r>
              <a:rPr lang="en-US" sz="1600" smtClean="0"/>
              <a:t>	echo $x;</a:t>
            </a:r>
            <a:br>
              <a:rPr lang="en-US" sz="1600" smtClean="0"/>
            </a:br>
            <a:r>
              <a:rPr lang="en-US" sz="1600" smtClean="0"/>
              <a:t>	$x++;</a:t>
            </a:r>
            <a:br>
              <a:rPr lang="en-US" sz="1600" smtClean="0"/>
            </a:br>
            <a:r>
              <a:rPr lang="en-US" sz="1600" smtClean="0"/>
              <a:t>}</a:t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err="1" smtClean="0"/>
              <a:t>myTest</a:t>
            </a:r>
            <a:r>
              <a:rPr lang="en-US" sz="1600" smtClean="0"/>
              <a:t>();</a:t>
            </a:r>
            <a:br>
              <a:rPr lang="en-US" sz="1600" smtClean="0"/>
            </a:br>
            <a:r>
              <a:rPr lang="en-US" sz="1600" err="1" smtClean="0"/>
              <a:t>myTest</a:t>
            </a:r>
            <a:r>
              <a:rPr lang="en-US" sz="1600" smtClean="0"/>
              <a:t>();</a:t>
            </a:r>
            <a:br>
              <a:rPr lang="en-US" sz="1600" smtClean="0"/>
            </a:br>
            <a:r>
              <a:rPr lang="en-US" sz="1600" b="1" smtClean="0"/>
              <a:t>?&gt;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7086600" y="5181600"/>
            <a:ext cx="1752600" cy="369332"/>
          </a:xfrm>
          <a:prstGeom prst="rect">
            <a:avLst/>
          </a:prstGeom>
          <a:blipFill dpi="0" rotWithShape="1">
            <a:blip r:embed="rId2">
              <a:alphaModFix amt="56000"/>
            </a:blip>
            <a:srcRect/>
            <a:tile tx="0" ty="0" sx="100000" sy="100000" flip="none" algn="tl"/>
          </a:blipFill>
          <a:ln>
            <a:solidFill>
              <a:schemeClr val="tx1">
                <a:lumMod val="65000"/>
                <a:lumOff val="35000"/>
                <a:alpha val="63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01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Variable Scopes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Parameter Scope</a:t>
            </a:r>
          </a:p>
          <a:p>
            <a:pPr lvl="1"/>
            <a:r>
              <a:rPr lang="en-US" smtClean="0"/>
              <a:t>A parameter is a local variable whose value is passed to the function by the calling code.</a:t>
            </a:r>
          </a:p>
          <a:p>
            <a:pPr lvl="1"/>
            <a:r>
              <a:rPr lang="en-US" smtClean="0"/>
              <a:t>Parameters are declared in a parameter list as part of the function declaration: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4600" y="3124200"/>
            <a:ext cx="4114800" cy="23083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smtClean="0"/>
              <a:t>&lt;?</a:t>
            </a:r>
            <a:r>
              <a:rPr lang="en-US" sz="1600" b="1" err="1" smtClean="0"/>
              <a:t>php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function </a:t>
            </a:r>
            <a:r>
              <a:rPr lang="en-US" sz="1600" err="1" smtClean="0"/>
              <a:t>myTest</a:t>
            </a:r>
            <a:r>
              <a:rPr lang="en-US" sz="1600" smtClean="0"/>
              <a:t>($x)</a:t>
            </a:r>
            <a:br>
              <a:rPr lang="en-US" sz="1600" smtClean="0"/>
            </a:br>
            <a:r>
              <a:rPr lang="en-US" sz="1600" smtClean="0"/>
              <a:t>{</a:t>
            </a:r>
            <a:br>
              <a:rPr lang="en-US" sz="1600" smtClean="0"/>
            </a:br>
            <a:r>
              <a:rPr lang="en-US" sz="1600" smtClean="0"/>
              <a:t>	echo $x;</a:t>
            </a:r>
            <a:br>
              <a:rPr lang="en-US" sz="1600" smtClean="0"/>
            </a:br>
            <a:r>
              <a:rPr lang="en-US" sz="1600" smtClean="0"/>
              <a:t>}</a:t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err="1" smtClean="0"/>
              <a:t>myTest</a:t>
            </a:r>
            <a:r>
              <a:rPr lang="en-US" sz="1600" smtClean="0"/>
              <a:t>(5);</a:t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b="1" smtClean="0"/>
              <a:t>?&gt;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7086600" y="5181600"/>
            <a:ext cx="1752600" cy="369332"/>
          </a:xfrm>
          <a:prstGeom prst="rect">
            <a:avLst/>
          </a:prstGeom>
          <a:blipFill dpi="0" rotWithShape="1">
            <a:blip r:embed="rId2">
              <a:alphaModFix amt="56000"/>
            </a:blip>
            <a:srcRect/>
            <a:tile tx="0" ty="0" sx="100000" sy="100000" flip="none" algn="tl"/>
          </a:blipFill>
          <a:ln>
            <a:solidFill>
              <a:schemeClr val="tx1">
                <a:lumMod val="65000"/>
                <a:lumOff val="35000"/>
                <a:alpha val="63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5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String 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String variables are used for values that contain characters.</a:t>
            </a:r>
          </a:p>
          <a:p>
            <a:pPr lvl="1"/>
            <a:r>
              <a:rPr lang="en-US" smtClean="0"/>
              <a:t>After we have created a string variable we can manipulate it. A string can be used directly in a function or it can be stored in a variable.</a:t>
            </a:r>
          </a:p>
          <a:p>
            <a:pPr lvl="1"/>
            <a:r>
              <a:rPr lang="en-US" smtClean="0"/>
              <a:t>In the example below, we create a string variable called txt, then we assign the text "Hello world!" to it. Then we write the value of the txt variable to the output:</a:t>
            </a:r>
          </a:p>
          <a:p>
            <a:endParaRPr lang="en-US" b="1" smtClean="0"/>
          </a:p>
          <a:p>
            <a:endParaRPr lang="en-US" b="1" smtClean="0"/>
          </a:p>
          <a:p>
            <a:endParaRPr lang="en-US" b="1" smtClean="0"/>
          </a:p>
          <a:p>
            <a:endParaRPr lang="en-US" b="1" smtClean="0"/>
          </a:p>
          <a:p>
            <a:r>
              <a:rPr lang="en-US" b="1" smtClean="0"/>
              <a:t>Note:</a:t>
            </a:r>
            <a:r>
              <a:rPr lang="en-US" smtClean="0"/>
              <a:t> When you assign a text value to a variable, remember to put single or double quotes around the value.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43200" y="3657600"/>
            <a:ext cx="4572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&lt;?</a:t>
            </a:r>
            <a:r>
              <a:rPr lang="en-US" err="1" smtClean="0"/>
              <a:t>php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$txt="Hello world!";</a:t>
            </a:r>
            <a:br>
              <a:rPr lang="en-US" smtClean="0"/>
            </a:br>
            <a:r>
              <a:rPr lang="en-US" smtClean="0"/>
              <a:t>echo $txt;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String 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PHP Concatenation Operator</a:t>
            </a:r>
          </a:p>
          <a:p>
            <a:pPr lvl="1"/>
            <a:r>
              <a:rPr lang="en-US" smtClean="0"/>
              <a:t>There is only one string operator in PHP.</a:t>
            </a:r>
          </a:p>
          <a:p>
            <a:pPr lvl="1"/>
            <a:r>
              <a:rPr lang="en-US" smtClean="0"/>
              <a:t>The concatenation operator (.)  is used to join two string values together.</a:t>
            </a:r>
          </a:p>
          <a:p>
            <a:pPr lvl="1"/>
            <a:r>
              <a:rPr lang="en-US" smtClean="0"/>
              <a:t>The example below shows how to concatenate two string variables together: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3276600"/>
            <a:ext cx="45720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&lt;?</a:t>
            </a:r>
            <a:r>
              <a:rPr lang="en-US" err="1" smtClean="0"/>
              <a:t>php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$txt1="Hello world!";</a:t>
            </a:r>
            <a:br>
              <a:rPr lang="en-US" smtClean="0"/>
            </a:br>
            <a:r>
              <a:rPr lang="en-US" smtClean="0"/>
              <a:t>$txt2="What a nice day!";</a:t>
            </a:r>
            <a:br>
              <a:rPr lang="en-US" smtClean="0"/>
            </a:br>
            <a:r>
              <a:rPr lang="en-US" smtClean="0"/>
              <a:t>echo $txt1 . " " . $txt2;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62600" y="4953000"/>
            <a:ext cx="3199017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none">
            <a:spAutoFit/>
          </a:bodyPr>
          <a:lstStyle/>
          <a:p>
            <a:r>
              <a:rPr lang="en-US" smtClean="0"/>
              <a:t>Hello world! What a nice day!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 Images</a:t>
            </a:r>
            <a:endParaRPr lang="en-US" b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334000"/>
          </a:xfrm>
        </p:spPr>
        <p:txBody>
          <a:bodyPr/>
          <a:lstStyle/>
          <a:p>
            <a:r>
              <a:rPr lang="en-US" smtClean="0"/>
              <a:t>HTML images are defined with the &lt;</a:t>
            </a:r>
            <a:r>
              <a:rPr lang="en-US" err="1" smtClean="0"/>
              <a:t>img</a:t>
            </a:r>
            <a:r>
              <a:rPr lang="en-US" smtClean="0"/>
              <a:t>&gt; tag.</a:t>
            </a:r>
          </a:p>
          <a:p>
            <a:pPr lvl="1"/>
            <a:r>
              <a:rPr lang="en-US" smtClean="0"/>
              <a:t>&lt;</a:t>
            </a:r>
            <a:r>
              <a:rPr lang="en-US" err="1" smtClean="0"/>
              <a:t>img</a:t>
            </a:r>
            <a:r>
              <a:rPr lang="en-US" smtClean="0"/>
              <a:t> </a:t>
            </a:r>
            <a:r>
              <a:rPr lang="en-US" err="1" smtClean="0"/>
              <a:t>src</a:t>
            </a:r>
            <a:r>
              <a:rPr lang="en-US" smtClean="0"/>
              <a:t>="w3schools.jpg" width="104" height="142"&gt;</a:t>
            </a:r>
          </a:p>
          <a:p>
            <a:pPr lvl="1"/>
            <a:r>
              <a:rPr lang="en-US" b="1" smtClean="0"/>
              <a:t>Note:</a:t>
            </a:r>
            <a:r>
              <a:rPr lang="en-US" smtClean="0"/>
              <a:t> The </a:t>
            </a:r>
            <a:r>
              <a:rPr lang="en-US" smtClean="0">
                <a:solidFill>
                  <a:srgbClr val="FF0000"/>
                </a:solidFill>
              </a:rPr>
              <a:t>filename</a:t>
            </a:r>
            <a:r>
              <a:rPr lang="en-US" smtClean="0"/>
              <a:t> and the </a:t>
            </a:r>
            <a:r>
              <a:rPr lang="en-US" smtClean="0">
                <a:solidFill>
                  <a:srgbClr val="FF0000"/>
                </a:solidFill>
              </a:rPr>
              <a:t>size</a:t>
            </a:r>
            <a:r>
              <a:rPr lang="en-US" smtClean="0"/>
              <a:t> of the image are provided as attributes.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9780" t="31250" r="25037" b="45833"/>
          <a:stretch>
            <a:fillRect/>
          </a:stretch>
        </p:blipFill>
        <p:spPr bwMode="auto">
          <a:xfrm>
            <a:off x="1143000" y="2667000"/>
            <a:ext cx="6934200" cy="3547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String 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PHP </a:t>
            </a:r>
            <a:r>
              <a:rPr lang="en-US" err="1" smtClean="0"/>
              <a:t>strlen</a:t>
            </a:r>
            <a:r>
              <a:rPr lang="en-US" smtClean="0"/>
              <a:t>() function</a:t>
            </a:r>
          </a:p>
          <a:p>
            <a:pPr lvl="1"/>
            <a:r>
              <a:rPr lang="en-US" smtClean="0"/>
              <a:t>Sometimes it is useful to know the length of a string value.</a:t>
            </a:r>
          </a:p>
          <a:p>
            <a:pPr lvl="1"/>
            <a:r>
              <a:rPr lang="en-US" smtClean="0"/>
              <a:t>The </a:t>
            </a:r>
            <a:r>
              <a:rPr lang="en-US" err="1" smtClean="0"/>
              <a:t>strlen</a:t>
            </a:r>
            <a:r>
              <a:rPr lang="en-US" smtClean="0"/>
              <a:t>() function returns the length of a string, in characters.</a:t>
            </a:r>
          </a:p>
          <a:p>
            <a:pPr lvl="1"/>
            <a:r>
              <a:rPr lang="en-US" smtClean="0"/>
              <a:t>The example below returns the length of the string "Hello world!":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3276600"/>
            <a:ext cx="4572000" cy="9233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&lt;?</a:t>
            </a:r>
            <a:r>
              <a:rPr lang="en-US" err="1" smtClean="0"/>
              <a:t>php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	echo </a:t>
            </a:r>
            <a:r>
              <a:rPr lang="en-US" err="1" smtClean="0"/>
              <a:t>strlen</a:t>
            </a:r>
            <a:r>
              <a:rPr lang="en-US" smtClean="0"/>
              <a:t>("Hello world!");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62600" y="4572000"/>
            <a:ext cx="3352800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mtClean="0"/>
              <a:t>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String 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PHP </a:t>
            </a:r>
            <a:r>
              <a:rPr lang="en-US" err="1" smtClean="0"/>
              <a:t>strpos</a:t>
            </a:r>
            <a:r>
              <a:rPr lang="en-US" smtClean="0"/>
              <a:t>() function</a:t>
            </a:r>
          </a:p>
          <a:p>
            <a:pPr lvl="1"/>
            <a:r>
              <a:rPr lang="en-US" smtClean="0"/>
              <a:t>The </a:t>
            </a:r>
            <a:r>
              <a:rPr lang="en-US" err="1" smtClean="0"/>
              <a:t>strpos</a:t>
            </a:r>
            <a:r>
              <a:rPr lang="en-US" smtClean="0"/>
              <a:t>() function is used to search for a character or a specific text within a string.</a:t>
            </a:r>
          </a:p>
          <a:p>
            <a:pPr lvl="1"/>
            <a:r>
              <a:rPr lang="en-US" smtClean="0"/>
              <a:t>If a match is found, it will return the character position of the first match. If no match is found, it will return FALSE.</a:t>
            </a:r>
          </a:p>
          <a:p>
            <a:pPr lvl="1"/>
            <a:r>
              <a:rPr lang="en-US" smtClean="0"/>
              <a:t>The example below searches for the text "world" in the string "Hello world!":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3505200"/>
            <a:ext cx="5638800" cy="9233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&lt;?</a:t>
            </a:r>
            <a:r>
              <a:rPr lang="en-US" err="1" smtClean="0"/>
              <a:t>php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	echo </a:t>
            </a:r>
            <a:r>
              <a:rPr lang="en-US" err="1" smtClean="0"/>
              <a:t>strpos</a:t>
            </a:r>
            <a:r>
              <a:rPr lang="en-US" smtClean="0"/>
              <a:t>("Hello world!","world");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62600" y="4572000"/>
            <a:ext cx="3352800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mtClean="0"/>
              <a:t>6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Operators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PHP Arithmetic Operators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981200"/>
          <a:ext cx="8305802" cy="37731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295400"/>
                <a:gridCol w="1600200"/>
                <a:gridCol w="3048000"/>
                <a:gridCol w="1371600"/>
                <a:gridCol w="990602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Operator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Name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Example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Result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+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Addition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Sum of x and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2 + 2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4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-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Subtraction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Difference of x and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5 - 2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3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*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Multiplication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Product of x and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5 * 2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10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/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Division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Quotient of x and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15 / 5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3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%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Modulus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Remainder of x divided by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5 % 2</a:t>
                      </a:r>
                      <a:br>
                        <a:rPr lang="en-US"/>
                      </a:br>
                      <a:r>
                        <a:rPr lang="en-US"/>
                        <a:t>10 % 8</a:t>
                      </a:r>
                      <a:br>
                        <a:rPr lang="en-US"/>
                      </a:br>
                      <a:r>
                        <a:rPr lang="en-US"/>
                        <a:t>10 % 2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1</a:t>
                      </a:r>
                      <a:br>
                        <a:rPr lang="en-US"/>
                      </a:br>
                      <a:r>
                        <a:rPr lang="en-US"/>
                        <a:t>2</a:t>
                      </a:r>
                      <a:br>
                        <a:rPr lang="en-US"/>
                      </a:br>
                      <a:r>
                        <a:rPr lang="en-US"/>
                        <a:t>0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- x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Negation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Opposite of x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- 2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 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a . b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Concatenation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Concatenate two strings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mtClean="0"/>
                        <a:t>“He" </a:t>
                      </a:r>
                      <a:r>
                        <a:rPr lang="en-US"/>
                        <a:t>. </a:t>
                      </a:r>
                      <a:r>
                        <a:rPr lang="en-US" smtClean="0"/>
                        <a:t>“</a:t>
                      </a:r>
                      <a:r>
                        <a:rPr lang="en-US" err="1" smtClean="0"/>
                        <a:t>llo</a:t>
                      </a:r>
                      <a:r>
                        <a:rPr lang="en-US" smtClean="0"/>
                        <a:t>"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mtClean="0"/>
                        <a:t>Hello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Operators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PHP Assignment Operators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223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9600" y="1828800"/>
          <a:ext cx="7848601" cy="349885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28800"/>
                <a:gridCol w="1600200"/>
                <a:gridCol w="4419601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Assignment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Same as...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=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=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The left operand gets set to the value of the expression on the right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+=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= x +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Addition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-=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= x -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Subtraction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*=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= x *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Multiplication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/=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= x /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Division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%=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= x %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Modulus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a .= b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a = a . b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Concatenate two strings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Operators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PHP Incrementing/Decrementing Operators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3400" y="1828800"/>
          <a:ext cx="7924801" cy="342899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95400"/>
                <a:gridCol w="2057400"/>
                <a:gridCol w="4572001"/>
              </a:tblGrid>
              <a:tr h="635322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chemeClr val="tx1"/>
                          </a:solidFill>
                          <a:latin typeface="verdana"/>
                        </a:rPr>
                        <a:t>Operator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chemeClr val="tx1"/>
                          </a:solidFill>
                          <a:latin typeface="verdana"/>
                        </a:rPr>
                        <a:t>Name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chemeClr val="tx1"/>
                          </a:solidFill>
                          <a:latin typeface="verdana"/>
                        </a:rPr>
                        <a:t>Description</a:t>
                      </a:r>
                    </a:p>
                  </a:txBody>
                  <a:tcPr marL="28575" marR="28575" marT="28575" marB="28575"/>
                </a:tc>
              </a:tr>
              <a:tr h="698419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++ x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Pre-increment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Increments x by one, then returns x</a:t>
                      </a:r>
                    </a:p>
                  </a:txBody>
                  <a:tcPr marL="47625" marR="47625" marT="66675" marB="66675"/>
                </a:tc>
              </a:tr>
              <a:tr h="698419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x ++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Post-increment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Returns x, then increments x by one</a:t>
                      </a:r>
                    </a:p>
                  </a:txBody>
                  <a:tcPr marL="47625" marR="47625" marT="66675" marB="66675"/>
                </a:tc>
              </a:tr>
              <a:tr h="698419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-- x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Pre-decrement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Decrements x by one, then returns x</a:t>
                      </a:r>
                    </a:p>
                  </a:txBody>
                  <a:tcPr marL="47625" marR="47625" marT="66675" marB="66675"/>
                </a:tc>
              </a:tr>
              <a:tr h="698419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x --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Post-decrement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latin typeface="verdana"/>
                        </a:rPr>
                        <a:t>Returns x, then decrements x by one</a:t>
                      </a: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Operators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PHP Comparison Operators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225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28601" y="1676400"/>
          <a:ext cx="8686799" cy="45948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84766"/>
                <a:gridCol w="2010833"/>
                <a:gridCol w="4021667"/>
                <a:gridCol w="1769533"/>
              </a:tblGrid>
              <a:tr h="4343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smtClean="0"/>
                        <a:t>Operator</a:t>
                      </a:r>
                      <a:endParaRPr lang="en-US" sz="14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/>
                        <a:t>Name</a:t>
                      </a:r>
                      <a:endParaRPr lang="en-US" sz="14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/>
                        <a:t>Description</a:t>
                      </a:r>
                      <a:endParaRPr lang="en-US" sz="14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/>
                        <a:t>Example</a:t>
                      </a:r>
                      <a:endParaRPr lang="en-US" sz="14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434340"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x ==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Equal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True if x is equal to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5==8 returns false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34340"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x ===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Identical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True if x is equal to y, and they are of same type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5==="5" returns false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34340"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x !=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Not equal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True if x is not equal to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5!=8 returns true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34340"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x &lt;&gt;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Not equal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True if x is not equal to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5&lt;&gt;8 returns true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34340"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x !==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Not identical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True if x is not equal to y, or they are not of same type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5!=="5" returns true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34340"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x &gt;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Greater than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True if x is greater than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5&gt;8 returns false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34340"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x &lt;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Less than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True if x is less than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5&lt;8 returns true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34340"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x &gt;=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Greater than or equal to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True if x is greater than or equal to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5&gt;=8 returns false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34340"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x &lt;=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Less than or equal to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True if x is less than or equal to y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/>
                        <a:t>5&lt;=8 returns true</a:t>
                      </a:r>
                      <a:endParaRPr lang="en-US" sz="14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Operators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PHP Logical Operators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1676400"/>
          <a:ext cx="8686800" cy="462279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26066"/>
                <a:gridCol w="723900"/>
                <a:gridCol w="3788834"/>
                <a:gridCol w="3048000"/>
              </a:tblGrid>
              <a:tr h="41843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/>
                        <a:t>Operator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/>
                        <a:t>Name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/>
                        <a:t>Description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/>
                        <a:t>Example</a:t>
                      </a:r>
                      <a:endParaRPr lang="en-US" sz="16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700728"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 and y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And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 if both x and y are 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mtClean="0"/>
                        <a:t>x=6, y=3</a:t>
                      </a:r>
                      <a:r>
                        <a:rPr lang="en-US" sz="1600"/>
                        <a:t> </a:t>
                      </a:r>
                      <a:br>
                        <a:rPr lang="en-US" sz="1600"/>
                      </a:br>
                      <a:r>
                        <a:rPr lang="en-US" sz="1600"/>
                        <a:t>(x &lt; 10 and y &gt; 1) returns 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700728"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 or y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Or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 if either or both x and y are 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mtClean="0"/>
                        <a:t>x=6, y=3</a:t>
                      </a:r>
                      <a:r>
                        <a:rPr lang="en-US" sz="1600"/>
                        <a:t> </a:t>
                      </a:r>
                      <a:br>
                        <a:rPr lang="en-US" sz="1600"/>
                      </a:br>
                      <a:r>
                        <a:rPr lang="en-US" sz="1600"/>
                        <a:t>(x==6 or y==5) returns 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700728"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 xor y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Xor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 if either x or y is true, but not both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600" smtClean="0"/>
                        <a:t>x=6, y=3</a:t>
                      </a:r>
                      <a:r>
                        <a:rPr lang="es-ES" sz="1600"/>
                        <a:t> </a:t>
                      </a:r>
                      <a:br>
                        <a:rPr lang="es-ES" sz="1600"/>
                      </a:br>
                      <a:r>
                        <a:rPr lang="es-ES" sz="1600"/>
                        <a:t>(x==6 </a:t>
                      </a:r>
                      <a:r>
                        <a:rPr lang="es-ES" sz="1600" err="1"/>
                        <a:t>xor</a:t>
                      </a:r>
                      <a:r>
                        <a:rPr lang="es-ES" sz="1600"/>
                        <a:t> y==3) </a:t>
                      </a:r>
                      <a:r>
                        <a:rPr lang="es-ES" sz="1600" err="1"/>
                        <a:t>returns</a:t>
                      </a:r>
                      <a:r>
                        <a:rPr lang="es-ES" sz="1600"/>
                        <a:t> false</a:t>
                      </a:r>
                      <a:endParaRPr lang="es-E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700728"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 &amp;&amp; y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And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 if both x and y are 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mtClean="0"/>
                        <a:t>x=6, y=3</a:t>
                      </a:r>
                      <a:r>
                        <a:rPr lang="en-US" sz="1600"/>
                        <a:t/>
                      </a:r>
                      <a:br>
                        <a:rPr lang="en-US" sz="1600"/>
                      </a:br>
                      <a:r>
                        <a:rPr lang="en-US" sz="1600"/>
                        <a:t>(x &lt; 10 &amp;&amp; y &gt; 1) returns 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700728"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x || y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Or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 if either or both x and y are 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600" smtClean="0"/>
                        <a:t>x=6, y=3</a:t>
                      </a:r>
                      <a:r>
                        <a:rPr lang="es-ES" sz="1600"/>
                        <a:t/>
                      </a:r>
                      <a:br>
                        <a:rPr lang="es-ES" sz="1600"/>
                      </a:br>
                      <a:r>
                        <a:rPr lang="es-ES" sz="1600"/>
                        <a:t>(x==5 || y==5) </a:t>
                      </a:r>
                      <a:r>
                        <a:rPr lang="es-ES" sz="1600" err="1"/>
                        <a:t>returns</a:t>
                      </a:r>
                      <a:r>
                        <a:rPr lang="es-ES" sz="1600"/>
                        <a:t> false</a:t>
                      </a:r>
                      <a:endParaRPr lang="es-E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700728"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! x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Not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/>
                        <a:t>True if x is not 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smtClean="0"/>
                        <a:t>x=6, y=3</a:t>
                      </a:r>
                      <a:r>
                        <a:rPr lang="en-US" sz="1600"/>
                        <a:t/>
                      </a:r>
                      <a:br>
                        <a:rPr lang="en-US" sz="1600"/>
                      </a:br>
                      <a:r>
                        <a:rPr lang="en-US" sz="1600"/>
                        <a:t>!(x==y) returns true</a:t>
                      </a:r>
                      <a:endParaRPr lang="en-US" sz="16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Array Operators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066800"/>
          <a:ext cx="8534400" cy="480059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71600"/>
                <a:gridCol w="1752600"/>
                <a:gridCol w="5410200"/>
              </a:tblGrid>
              <a:tr h="575914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Operator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Name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633111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+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Union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Union of x and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633111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==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Equality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True if x and y have the same key/value pairs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105913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===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Identity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True if x and y have the same key/value pairs in the same order and are of the same type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633111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!=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Inequality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True if x is not equal to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633111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&lt;&gt;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Inequality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True if x is not equal to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633111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x !==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Non-identity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True if x is not identical to 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Conditional Statements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if statement</a:t>
            </a:r>
          </a:p>
          <a:p>
            <a:pPr lvl="1"/>
            <a:r>
              <a:rPr lang="en-US" smtClean="0"/>
              <a:t>executes some code only if a specified condition is true</a:t>
            </a:r>
          </a:p>
          <a:p>
            <a:r>
              <a:rPr lang="en-US" b="1" smtClean="0"/>
              <a:t>if...else statement</a:t>
            </a:r>
          </a:p>
          <a:p>
            <a:pPr lvl="1"/>
            <a:r>
              <a:rPr lang="en-US" smtClean="0"/>
              <a:t>executes some code if a condition is true and another code if the condition is false</a:t>
            </a:r>
          </a:p>
          <a:p>
            <a:r>
              <a:rPr lang="en-US" b="1" smtClean="0"/>
              <a:t>if...else if....else statement</a:t>
            </a:r>
          </a:p>
          <a:p>
            <a:pPr lvl="1"/>
            <a:r>
              <a:rPr lang="en-US" smtClean="0"/>
              <a:t>selects one of several blocks of code to be executed</a:t>
            </a:r>
          </a:p>
          <a:p>
            <a:r>
              <a:rPr lang="en-US" b="1" smtClean="0"/>
              <a:t>switch statement</a:t>
            </a:r>
          </a:p>
          <a:p>
            <a:pPr lvl="1"/>
            <a:r>
              <a:rPr lang="en-US" smtClean="0"/>
              <a:t>selects one of many blocks of code to be executed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Conditional Statements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PHP - The if Statement</a:t>
            </a:r>
          </a:p>
          <a:p>
            <a:pPr lvl="2"/>
            <a:r>
              <a:rPr lang="en-US" smtClean="0"/>
              <a:t>The if statement is used to execute some code </a:t>
            </a:r>
            <a:r>
              <a:rPr lang="en-US" b="1" smtClean="0"/>
              <a:t>only if a specified condition is true</a:t>
            </a:r>
            <a:r>
              <a:rPr lang="en-US" smtClean="0"/>
              <a:t>.</a:t>
            </a:r>
          </a:p>
          <a:p>
            <a:pPr lvl="2"/>
            <a:r>
              <a:rPr lang="en-US" b="1" smtClean="0">
                <a:solidFill>
                  <a:srgbClr val="FF0000"/>
                </a:solidFill>
              </a:rPr>
              <a:t>Syntax:</a:t>
            </a:r>
          </a:p>
          <a:p>
            <a:pPr lvl="1"/>
            <a:endParaRPr lang="en-US" smtClean="0"/>
          </a:p>
          <a:p>
            <a:endParaRPr lang="en-US" smtClean="0"/>
          </a:p>
          <a:p>
            <a:r>
              <a:rPr lang="en-US" smtClean="0"/>
              <a:t>PHP - The if...else Statement</a:t>
            </a:r>
          </a:p>
          <a:p>
            <a:pPr lvl="2"/>
            <a:r>
              <a:rPr lang="en-US" smtClean="0"/>
              <a:t>Use the if....else statement to execute some code </a:t>
            </a:r>
            <a:r>
              <a:rPr lang="en-US" b="1" smtClean="0"/>
              <a:t>if a condition is true and another code if the condition is false</a:t>
            </a:r>
            <a:r>
              <a:rPr lang="en-US" smtClean="0"/>
              <a:t>.</a:t>
            </a:r>
          </a:p>
          <a:p>
            <a:pPr lvl="2"/>
            <a:r>
              <a:rPr lang="en-US" b="1" smtClean="0">
                <a:solidFill>
                  <a:srgbClr val="FF0000"/>
                </a:solidFill>
              </a:rPr>
              <a:t>Syntax: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81400" y="2057400"/>
            <a:ext cx="4572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if (</a:t>
            </a:r>
            <a:r>
              <a:rPr lang="en-US" i="1" smtClean="0"/>
              <a:t>condition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r>
              <a:rPr lang="en-US" i="1" smtClean="0"/>
              <a:t/>
            </a:r>
            <a:br>
              <a:rPr lang="en-US" i="1" smtClean="0"/>
            </a:br>
            <a:r>
              <a:rPr lang="en-US" i="1" smtClean="0"/>
              <a:t>  code to be executed if condition is true</a:t>
            </a:r>
            <a:r>
              <a:rPr lang="en-US" smtClean="0"/>
              <a:t>;</a:t>
            </a:r>
            <a:r>
              <a:rPr lang="en-US" i="1" smtClean="0"/>
              <a:t/>
            </a:r>
            <a:br>
              <a:rPr lang="en-US" i="1" smtClean="0"/>
            </a:br>
            <a:r>
              <a:rPr lang="en-US" i="1" smtClean="0"/>
              <a:t>  </a:t>
            </a:r>
            <a:r>
              <a:rPr lang="en-US" smtClean="0"/>
              <a:t>}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81400" y="4343400"/>
            <a:ext cx="4572000" cy="23083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if (</a:t>
            </a:r>
            <a:r>
              <a:rPr lang="en-US" i="1" smtClean="0"/>
              <a:t>condition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{</a:t>
            </a:r>
            <a:br>
              <a:rPr lang="en-US" smtClean="0"/>
            </a:br>
            <a:r>
              <a:rPr lang="en-US" smtClean="0"/>
              <a:t>  </a:t>
            </a:r>
            <a:r>
              <a:rPr lang="en-US" i="1" smtClean="0"/>
              <a:t>code to be executed if condition is true;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}</a:t>
            </a:r>
            <a:br>
              <a:rPr lang="en-US" smtClean="0"/>
            </a:br>
            <a:r>
              <a:rPr lang="en-US" smtClean="0"/>
              <a:t>else</a:t>
            </a:r>
            <a:br>
              <a:rPr lang="en-US" smtClean="0"/>
            </a:br>
            <a:r>
              <a:rPr lang="en-US" smtClean="0"/>
              <a:t> {</a:t>
            </a:r>
            <a:br>
              <a:rPr lang="en-US" smtClean="0"/>
            </a:br>
            <a:r>
              <a:rPr lang="en-US" smtClean="0"/>
              <a:t>  </a:t>
            </a:r>
            <a:r>
              <a:rPr lang="en-US" i="1" smtClean="0"/>
              <a:t>code to be executed if condition is false;</a:t>
            </a:r>
            <a:br>
              <a:rPr lang="en-US" i="1" smtClean="0"/>
            </a:br>
            <a:r>
              <a:rPr lang="en-US" i="1" smtClean="0"/>
              <a:t> </a:t>
            </a:r>
            <a:r>
              <a:rPr lang="en-US" smtClean="0"/>
              <a:t>}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 Elements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 HTML element is everything from the start tag to the end tag: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lvl="1"/>
            <a:endParaRPr lang="en-US" b="1" smtClean="0"/>
          </a:p>
          <a:p>
            <a:pPr lvl="1"/>
            <a:r>
              <a:rPr lang="en-US" smtClean="0"/>
              <a:t>The start tag is often called the </a:t>
            </a:r>
            <a:r>
              <a:rPr lang="en-US" b="1" smtClean="0"/>
              <a:t>opening tag</a:t>
            </a:r>
            <a:r>
              <a:rPr lang="en-US" smtClean="0"/>
              <a:t>. The end tag is often called the </a:t>
            </a:r>
            <a:r>
              <a:rPr lang="en-US" b="1" smtClean="0"/>
              <a:t>closing tag</a:t>
            </a:r>
            <a:r>
              <a:rPr lang="en-US" smtClean="0"/>
              <a:t>.</a:t>
            </a:r>
          </a:p>
          <a:p>
            <a:pPr>
              <a:buNone/>
            </a:pP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0600" y="2362200"/>
          <a:ext cx="7696200" cy="1752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565400"/>
                <a:gridCol w="2565400"/>
                <a:gridCol w="2565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Start tag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Element content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End tag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&lt;p&gt;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This is a paragraph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&lt;/p&gt;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&lt;a </a:t>
                      </a:r>
                      <a:r>
                        <a:rPr lang="en-US" sz="1800" kern="1200" err="1" smtClean="0"/>
                        <a:t>href</a:t>
                      </a:r>
                      <a:r>
                        <a:rPr lang="en-US" sz="1800" kern="1200" smtClean="0"/>
                        <a:t>="default.htm"&gt;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This is a link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&lt;/a&gt;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&lt;</a:t>
                      </a:r>
                      <a:r>
                        <a:rPr lang="en-US" sz="1800" kern="1200" err="1" smtClean="0"/>
                        <a:t>br</a:t>
                      </a:r>
                      <a:r>
                        <a:rPr lang="en-US" sz="1800" kern="1200" smtClean="0"/>
                        <a:t>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Conditional Statements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534400" cy="5334000"/>
          </a:xfrm>
        </p:spPr>
        <p:txBody>
          <a:bodyPr/>
          <a:lstStyle/>
          <a:p>
            <a:r>
              <a:rPr lang="en-US" smtClean="0"/>
              <a:t>PHP - The if...else if....else Statement</a:t>
            </a:r>
          </a:p>
          <a:p>
            <a:pPr lvl="1"/>
            <a:r>
              <a:rPr lang="en-US" smtClean="0"/>
              <a:t>Use the if....else if...else statement to </a:t>
            </a:r>
            <a:r>
              <a:rPr lang="en-US" b="1" smtClean="0"/>
              <a:t>select one of several blocks of code to be executed</a:t>
            </a:r>
            <a:r>
              <a:rPr lang="en-US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0" y="2514600"/>
            <a:ext cx="5867400" cy="34163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if (</a:t>
            </a:r>
            <a:r>
              <a:rPr lang="en-US" i="1" smtClean="0"/>
              <a:t>condition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 </a:t>
            </a:r>
            <a:r>
              <a:rPr lang="en-US" i="1" smtClean="0"/>
              <a:t>code to be executed if condition is true;</a:t>
            </a:r>
            <a:br>
              <a:rPr lang="en-US" i="1" smtClean="0"/>
            </a:br>
            <a:r>
              <a:rPr lang="en-US" i="1" smtClean="0"/>
              <a:t>  </a:t>
            </a:r>
            <a:r>
              <a:rPr lang="en-US" smtClean="0"/>
              <a:t>}</a:t>
            </a:r>
            <a:br>
              <a:rPr lang="en-US" smtClean="0"/>
            </a:br>
            <a:r>
              <a:rPr lang="en-US" smtClean="0"/>
              <a:t>else if (</a:t>
            </a:r>
            <a:r>
              <a:rPr lang="en-US" i="1" smtClean="0"/>
              <a:t>condition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 </a:t>
            </a:r>
            <a:r>
              <a:rPr lang="en-US" i="1" smtClean="0"/>
              <a:t>code to be executed if condition is true;</a:t>
            </a:r>
            <a:br>
              <a:rPr lang="en-US" i="1" smtClean="0"/>
            </a:br>
            <a:r>
              <a:rPr lang="en-US" i="1" smtClean="0"/>
              <a:t> </a:t>
            </a:r>
            <a:r>
              <a:rPr lang="en-US" smtClean="0"/>
              <a:t>}</a:t>
            </a:r>
            <a:r>
              <a:rPr lang="en-US" i="1" smtClean="0"/>
              <a:t/>
            </a:r>
            <a:br>
              <a:rPr lang="en-US" i="1" smtClean="0"/>
            </a:br>
            <a:r>
              <a:rPr lang="en-US" smtClean="0"/>
              <a:t>else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 </a:t>
            </a:r>
            <a:r>
              <a:rPr lang="en-US" i="1" smtClean="0"/>
              <a:t>code to be executed if condition is false;</a:t>
            </a:r>
            <a:br>
              <a:rPr lang="en-US" i="1" smtClean="0"/>
            </a:br>
            <a:r>
              <a:rPr lang="en-US" smtClean="0"/>
              <a:t> }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Conditional Statements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534400" cy="5334000"/>
          </a:xfrm>
        </p:spPr>
        <p:txBody>
          <a:bodyPr/>
          <a:lstStyle/>
          <a:p>
            <a:r>
              <a:rPr lang="en-US" smtClean="0"/>
              <a:t>PHP Switch Statement</a:t>
            </a:r>
          </a:p>
          <a:p>
            <a:pPr lvl="1"/>
            <a:r>
              <a:rPr lang="en-US" smtClean="0"/>
              <a:t>Use the switch statement to </a:t>
            </a:r>
            <a:r>
              <a:rPr lang="en-US" b="1" smtClean="0"/>
              <a:t>select one of many blocks of code to be executed</a:t>
            </a:r>
            <a:r>
              <a:rPr lang="en-US" smtClean="0"/>
              <a:t>.</a:t>
            </a:r>
          </a:p>
          <a:p>
            <a:pPr lvl="1"/>
            <a:r>
              <a:rPr lang="en-US" b="1" smtClean="0">
                <a:solidFill>
                  <a:srgbClr val="FF0000"/>
                </a:solidFill>
              </a:rPr>
              <a:t>Syntax: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76400" y="2743200"/>
            <a:ext cx="6781800" cy="34163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switch (</a:t>
            </a:r>
            <a:r>
              <a:rPr lang="en-US" i="1" smtClean="0"/>
              <a:t>n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case </a:t>
            </a:r>
            <a:r>
              <a:rPr lang="en-US" i="1" smtClean="0"/>
              <a:t>label1: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		</a:t>
            </a:r>
            <a:r>
              <a:rPr lang="en-US" i="1" smtClean="0"/>
              <a:t>code to be executed if n=label1;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 		break;</a:t>
            </a:r>
            <a:br>
              <a:rPr lang="en-US" smtClean="0"/>
            </a:br>
            <a:r>
              <a:rPr lang="en-US" smtClean="0"/>
              <a:t>	case </a:t>
            </a:r>
            <a:r>
              <a:rPr lang="en-US" i="1" smtClean="0"/>
              <a:t>label2: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 		</a:t>
            </a:r>
            <a:r>
              <a:rPr lang="en-US" i="1" smtClean="0"/>
              <a:t>code to be executed if n=label2;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		break;</a:t>
            </a:r>
            <a:br>
              <a:rPr lang="en-US" smtClean="0"/>
            </a:br>
            <a:r>
              <a:rPr lang="en-US" smtClean="0"/>
              <a:t>	default:</a:t>
            </a:r>
            <a:br>
              <a:rPr lang="en-US" smtClean="0"/>
            </a:br>
            <a:r>
              <a:rPr lang="en-US" smtClean="0"/>
              <a:t>  		</a:t>
            </a:r>
            <a:r>
              <a:rPr lang="en-US" i="1" smtClean="0"/>
              <a:t>code to be executed if n is different from both 		label1 and label2;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Conditional Statements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534400" cy="5334000"/>
          </a:xfrm>
        </p:spPr>
        <p:txBody>
          <a:bodyPr/>
          <a:lstStyle/>
          <a:p>
            <a:pPr lvl="1"/>
            <a:r>
              <a:rPr lang="en-US" b="1" smtClean="0">
                <a:solidFill>
                  <a:srgbClr val="FF0000"/>
                </a:solidFill>
              </a:rPr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52600" y="1600200"/>
            <a:ext cx="6781800" cy="48013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&lt;?</a:t>
            </a:r>
            <a:r>
              <a:rPr lang="en-US" err="1" smtClean="0"/>
              <a:t>php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$</a:t>
            </a:r>
            <a:r>
              <a:rPr lang="en-US" err="1" smtClean="0"/>
              <a:t>favcolor</a:t>
            </a:r>
            <a:r>
              <a:rPr lang="en-US" smtClean="0"/>
              <a:t>="red";</a:t>
            </a:r>
            <a:br>
              <a:rPr lang="en-US" smtClean="0"/>
            </a:br>
            <a:r>
              <a:rPr lang="en-US" smtClean="0"/>
              <a:t>switch ($</a:t>
            </a:r>
            <a:r>
              <a:rPr lang="en-US" err="1" smtClean="0"/>
              <a:t>favcolor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case "red":</a:t>
            </a:r>
            <a:br>
              <a:rPr lang="en-US" smtClean="0"/>
            </a:br>
            <a:r>
              <a:rPr lang="en-US" smtClean="0"/>
              <a:t>  echo "Your favorite color is red!";</a:t>
            </a:r>
            <a:br>
              <a:rPr lang="en-US" smtClean="0"/>
            </a:br>
            <a:r>
              <a:rPr lang="en-US" smtClean="0"/>
              <a:t>  break;</a:t>
            </a:r>
            <a:br>
              <a:rPr lang="en-US" smtClean="0"/>
            </a:br>
            <a:r>
              <a:rPr lang="en-US" smtClean="0"/>
              <a:t>case "blue":</a:t>
            </a:r>
            <a:br>
              <a:rPr lang="en-US" smtClean="0"/>
            </a:br>
            <a:r>
              <a:rPr lang="en-US" smtClean="0"/>
              <a:t>  echo "Your favorite color is blue!";</a:t>
            </a:r>
            <a:br>
              <a:rPr lang="en-US" smtClean="0"/>
            </a:br>
            <a:r>
              <a:rPr lang="en-US" smtClean="0"/>
              <a:t>  break;</a:t>
            </a:r>
            <a:br>
              <a:rPr lang="en-US" smtClean="0"/>
            </a:br>
            <a:r>
              <a:rPr lang="en-US" smtClean="0"/>
              <a:t>case "green":</a:t>
            </a:r>
            <a:br>
              <a:rPr lang="en-US" smtClean="0"/>
            </a:br>
            <a:r>
              <a:rPr lang="en-US" smtClean="0"/>
              <a:t>  echo "Your favorite color is green!";</a:t>
            </a:r>
            <a:br>
              <a:rPr lang="en-US" smtClean="0"/>
            </a:br>
            <a:r>
              <a:rPr lang="en-US" smtClean="0"/>
              <a:t>  break;</a:t>
            </a:r>
            <a:br>
              <a:rPr lang="en-US" smtClean="0"/>
            </a:br>
            <a:r>
              <a:rPr lang="en-US" smtClean="0"/>
              <a:t>default:</a:t>
            </a:r>
            <a:br>
              <a:rPr lang="en-US" smtClean="0"/>
            </a:br>
            <a:r>
              <a:rPr lang="en-US" smtClean="0"/>
              <a:t>  echo "Your favorite color is neither red, blue, or green!";</a:t>
            </a:r>
            <a:br>
              <a:rPr lang="en-US" smtClean="0"/>
            </a:br>
            <a:r>
              <a:rPr lang="en-US" smtClean="0"/>
              <a:t>}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 array stores multiple values in one single variable: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Create an Array in PHP</a:t>
            </a:r>
          </a:p>
          <a:p>
            <a:pPr lvl="1"/>
            <a:r>
              <a:rPr lang="en-US" smtClean="0"/>
              <a:t>In PHP, the array() function is used to create an array:</a:t>
            </a:r>
          </a:p>
          <a:p>
            <a:r>
              <a:rPr lang="en-US" smtClean="0"/>
              <a:t>In PHP, there are three types of arrays:</a:t>
            </a:r>
          </a:p>
          <a:p>
            <a:pPr lvl="1"/>
            <a:r>
              <a:rPr lang="en-US" b="1" smtClean="0"/>
              <a:t>Indexed arrays</a:t>
            </a:r>
            <a:r>
              <a:rPr lang="en-US" smtClean="0"/>
              <a:t> - Arrays with numeric index</a:t>
            </a:r>
          </a:p>
          <a:p>
            <a:pPr lvl="1"/>
            <a:r>
              <a:rPr lang="en-US" b="1" smtClean="0"/>
              <a:t>Associative arrays</a:t>
            </a:r>
            <a:r>
              <a:rPr lang="en-US" smtClean="0"/>
              <a:t> - Arrays with named keys</a:t>
            </a:r>
          </a:p>
          <a:p>
            <a:pPr lvl="1"/>
            <a:r>
              <a:rPr lang="en-US" b="1" smtClean="0"/>
              <a:t>Multidimensional arrays</a:t>
            </a:r>
            <a:r>
              <a:rPr lang="en-US" smtClean="0"/>
              <a:t> - Arrays containing one or more arrays</a:t>
            </a:r>
          </a:p>
          <a:p>
            <a:pPr lvl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09800" y="1828800"/>
            <a:ext cx="45720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&lt;?</a:t>
            </a:r>
            <a:r>
              <a:rPr lang="en-US" err="1" smtClean="0"/>
              <a:t>php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$cars=array("</a:t>
            </a:r>
            <a:r>
              <a:rPr lang="en-US" err="1" smtClean="0"/>
              <a:t>Volvo","BMW","Toyota</a:t>
            </a:r>
            <a:r>
              <a:rPr lang="en-US" smtClean="0"/>
              <a:t>");</a:t>
            </a:r>
            <a:br>
              <a:rPr lang="en-US" smtClean="0"/>
            </a:br>
            <a:r>
              <a:rPr lang="en-US" smtClean="0"/>
              <a:t>echo "I like " . $cars[0] . ", " . $cars[1] . " and " . $cars[2] . ".";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PHP Indexed Arrays</a:t>
            </a:r>
          </a:p>
          <a:p>
            <a:pPr lvl="1"/>
            <a:r>
              <a:rPr lang="en-US" smtClean="0"/>
              <a:t>There are two ways to create indexed arrays:</a:t>
            </a:r>
          </a:p>
          <a:p>
            <a:pPr lvl="2"/>
            <a:r>
              <a:rPr lang="en-US" smtClean="0"/>
              <a:t>The index can be assigned automatically (index always starts at 0):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2"/>
            <a:r>
              <a:rPr lang="en-US" smtClean="0"/>
              <a:t>or the index can be assigned manually: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0" y="3581400"/>
            <a:ext cx="4572000" cy="9233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$cars[0]="Volvo";</a:t>
            </a:r>
            <a:br>
              <a:rPr lang="en-US" smtClean="0"/>
            </a:br>
            <a:r>
              <a:rPr lang="en-US" smtClean="0"/>
              <a:t>$cars[1]="BMW";</a:t>
            </a:r>
            <a:br>
              <a:rPr lang="en-US" smtClean="0"/>
            </a:br>
            <a:r>
              <a:rPr lang="en-US" smtClean="0"/>
              <a:t>$cars[2]="Toyota";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0" y="2514600"/>
            <a:ext cx="4495800" cy="381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$cars=array("</a:t>
            </a:r>
            <a:r>
              <a:rPr lang="en-US" err="1" smtClean="0"/>
              <a:t>Volvo","BMW","Toyota</a:t>
            </a:r>
            <a:r>
              <a:rPr lang="en-US" smtClean="0"/>
              <a:t>");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Get The Length of an Array - The count() Function</a:t>
            </a:r>
          </a:p>
          <a:p>
            <a:pPr lvl="1"/>
            <a:r>
              <a:rPr lang="en-US" smtClean="0"/>
              <a:t>The count() function is used to return the length (the number of elements) of an array: 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Loop Through an Indexed Array</a:t>
            </a:r>
          </a:p>
          <a:p>
            <a:pPr lvl="1"/>
            <a:r>
              <a:rPr lang="en-US" smtClean="0"/>
              <a:t>To loop through and print all the values of an indexed array, you could use a for loop,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2133600"/>
            <a:ext cx="44958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&lt;?</a:t>
            </a:r>
            <a:r>
              <a:rPr lang="en-US" err="1" smtClean="0"/>
              <a:t>php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$cars=array("</a:t>
            </a:r>
            <a:r>
              <a:rPr lang="en-US" err="1" smtClean="0"/>
              <a:t>Volvo","BMW","Toyota</a:t>
            </a:r>
            <a:r>
              <a:rPr lang="en-US" smtClean="0"/>
              <a:t>");</a:t>
            </a:r>
            <a:br>
              <a:rPr lang="en-US" smtClean="0"/>
            </a:br>
            <a:r>
              <a:rPr lang="en-US" smtClean="0"/>
              <a:t>echo count($cars);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3048000"/>
            <a:ext cx="2667000" cy="381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0" y="4648200"/>
            <a:ext cx="4572000" cy="17543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&lt;?</a:t>
            </a:r>
            <a:r>
              <a:rPr lang="en-US" err="1" smtClean="0"/>
              <a:t>php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$</a:t>
            </a:r>
            <a:r>
              <a:rPr lang="en-US" err="1" smtClean="0"/>
              <a:t>arrlength</a:t>
            </a:r>
            <a:r>
              <a:rPr lang="en-US" smtClean="0"/>
              <a:t>=count($cars);</a:t>
            </a:r>
            <a:br>
              <a:rPr lang="en-US" smtClean="0"/>
            </a:br>
            <a:r>
              <a:rPr lang="en-US" smtClean="0"/>
              <a:t>for($x=0;$x&lt;$</a:t>
            </a:r>
            <a:r>
              <a:rPr lang="en-US" err="1" smtClean="0"/>
              <a:t>arrlength</a:t>
            </a:r>
            <a:r>
              <a:rPr lang="en-US" smtClean="0"/>
              <a:t>;$x++)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 echo $cars[$x];  echo "&lt;</a:t>
            </a:r>
            <a:r>
              <a:rPr lang="en-US" err="1" smtClean="0"/>
              <a:t>br</a:t>
            </a:r>
            <a:r>
              <a:rPr lang="en-US" smtClean="0"/>
              <a:t>&gt;";</a:t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PHP Associative Arrays</a:t>
            </a:r>
          </a:p>
          <a:p>
            <a:pPr lvl="1"/>
            <a:r>
              <a:rPr lang="en-US" smtClean="0"/>
              <a:t>Associative arrays are arrays that use named keys that you assign to them.</a:t>
            </a:r>
          </a:p>
          <a:p>
            <a:pPr lvl="1"/>
            <a:r>
              <a:rPr lang="en-US" smtClean="0"/>
              <a:t>There are two ways to create an associative array: 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Or: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81200" y="2667000"/>
            <a:ext cx="6019800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$age=array("Peter"=&gt;"35","Ben"=&gt;"37","Joe"=&gt;"43");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3600" y="3505200"/>
            <a:ext cx="5562600" cy="9233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$age['Peter']="35";</a:t>
            </a:r>
            <a:br>
              <a:rPr lang="en-US" smtClean="0"/>
            </a:br>
            <a:r>
              <a:rPr lang="en-US" smtClean="0"/>
              <a:t>$age['Ben']="37";</a:t>
            </a:r>
            <a:br>
              <a:rPr lang="en-US" smtClean="0"/>
            </a:br>
            <a:r>
              <a:rPr lang="en-US" smtClean="0"/>
              <a:t>$age['Joe']="43";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Loop Through an Associative Array</a:t>
            </a:r>
          </a:p>
          <a:p>
            <a:pPr lvl="1"/>
            <a:r>
              <a:rPr lang="en-US" smtClean="0"/>
              <a:t>To loop through and print all the values of an associative array, you could use a </a:t>
            </a:r>
            <a:r>
              <a:rPr lang="en-US" err="1" smtClean="0"/>
              <a:t>foreach</a:t>
            </a:r>
            <a:r>
              <a:rPr lang="en-US" smtClean="0"/>
              <a:t> loop, like this: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237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28800" y="2362200"/>
            <a:ext cx="6096000" cy="2590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&lt;?</a:t>
            </a:r>
            <a:r>
              <a:rPr lang="en-US" err="1" smtClean="0"/>
              <a:t>php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$age=array("Peter"=&gt;"35","Ben"=&gt;"37","Joe"=&gt;"43");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b="1" err="1" smtClean="0"/>
              <a:t>foreach</a:t>
            </a:r>
            <a:r>
              <a:rPr lang="en-US" smtClean="0"/>
              <a:t>($age </a:t>
            </a:r>
            <a:r>
              <a:rPr lang="en-US" b="1" smtClean="0"/>
              <a:t>as</a:t>
            </a:r>
            <a:r>
              <a:rPr lang="en-US" smtClean="0"/>
              <a:t> $x=&gt;$</a:t>
            </a:r>
            <a:r>
              <a:rPr lang="en-US" err="1" smtClean="0"/>
              <a:t>x_value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 echo "Key=" . $x . ", Value=" . $</a:t>
            </a:r>
            <a:r>
              <a:rPr lang="en-US" err="1" smtClean="0"/>
              <a:t>x_value</a:t>
            </a:r>
            <a:r>
              <a:rPr lang="en-US" smtClean="0"/>
              <a:t>;</a:t>
            </a:r>
            <a:br>
              <a:rPr lang="en-US" smtClean="0"/>
            </a:br>
            <a:r>
              <a:rPr lang="en-US" smtClean="0"/>
              <a:t>  echo "&lt;</a:t>
            </a:r>
            <a:r>
              <a:rPr lang="en-US" err="1" smtClean="0"/>
              <a:t>br</a:t>
            </a:r>
            <a:r>
              <a:rPr lang="en-US" smtClean="0"/>
              <a:t>&gt;";</a:t>
            </a:r>
            <a:br>
              <a:rPr lang="en-US" smtClean="0"/>
            </a:br>
            <a:r>
              <a:rPr lang="en-US" smtClean="0"/>
              <a:t>  }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Sorting 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elements in an array can be sorted in alphabetical or numerical order, descending or ascending.</a:t>
            </a:r>
          </a:p>
          <a:p>
            <a:r>
              <a:rPr lang="en-US" smtClean="0"/>
              <a:t>PHP - Sort Functions For Arrays</a:t>
            </a:r>
          </a:p>
          <a:p>
            <a:pPr lvl="1"/>
            <a:r>
              <a:rPr lang="en-US" smtClean="0"/>
              <a:t>sort() </a:t>
            </a:r>
          </a:p>
          <a:p>
            <a:pPr lvl="2"/>
            <a:r>
              <a:rPr lang="en-US" smtClean="0"/>
              <a:t>sort arrays in ascending order</a:t>
            </a:r>
          </a:p>
          <a:p>
            <a:pPr lvl="1"/>
            <a:r>
              <a:rPr lang="en-US" smtClean="0"/>
              <a:t>rsort()</a:t>
            </a:r>
          </a:p>
          <a:p>
            <a:pPr lvl="2"/>
            <a:r>
              <a:rPr lang="en-US" smtClean="0"/>
              <a:t>sort arrays in descending order</a:t>
            </a:r>
          </a:p>
          <a:p>
            <a:pPr lvl="1"/>
            <a:r>
              <a:rPr lang="en-US" smtClean="0"/>
              <a:t>asort()</a:t>
            </a:r>
          </a:p>
          <a:p>
            <a:pPr lvl="2"/>
            <a:r>
              <a:rPr lang="en-US" smtClean="0"/>
              <a:t>sort associative arrays in ascending order, according to the value</a:t>
            </a:r>
          </a:p>
          <a:p>
            <a:pPr lvl="1"/>
            <a:r>
              <a:rPr lang="en-US" smtClean="0"/>
              <a:t>ksort()</a:t>
            </a:r>
          </a:p>
          <a:p>
            <a:pPr lvl="2"/>
            <a:r>
              <a:rPr lang="en-US" smtClean="0"/>
              <a:t>sort associative arrays in ascending order, according to the key</a:t>
            </a:r>
          </a:p>
          <a:p>
            <a:pPr lvl="1"/>
            <a:r>
              <a:rPr lang="en-US" smtClean="0"/>
              <a:t>arsort()</a:t>
            </a:r>
          </a:p>
          <a:p>
            <a:pPr lvl="2"/>
            <a:r>
              <a:rPr lang="en-US" smtClean="0"/>
              <a:t>sort associative arrays in descending order, according to the value</a:t>
            </a:r>
          </a:p>
          <a:p>
            <a:pPr lvl="1"/>
            <a:r>
              <a:rPr lang="en-US" smtClean="0"/>
              <a:t>krsort()</a:t>
            </a:r>
          </a:p>
          <a:p>
            <a:pPr lvl="2"/>
            <a:r>
              <a:rPr lang="en-US" smtClean="0"/>
              <a:t>sort associative arrays in descending order, according to the key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Loops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PHP, we have the following looping statements:</a:t>
            </a:r>
          </a:p>
          <a:p>
            <a:pPr lvl="1"/>
            <a:r>
              <a:rPr lang="en-US" b="1" smtClean="0"/>
              <a:t>while</a:t>
            </a:r>
          </a:p>
          <a:p>
            <a:pPr lvl="2"/>
            <a:r>
              <a:rPr lang="en-US" smtClean="0"/>
              <a:t>loops through a block of code while a specified condition is true</a:t>
            </a:r>
          </a:p>
          <a:p>
            <a:pPr lvl="1"/>
            <a:r>
              <a:rPr lang="en-US" b="1" smtClean="0"/>
              <a:t>do...while</a:t>
            </a:r>
          </a:p>
          <a:p>
            <a:pPr lvl="2"/>
            <a:r>
              <a:rPr lang="en-US" smtClean="0"/>
              <a:t>loops through a block of code once, and then repeats the loop as long as a specified condition is true</a:t>
            </a:r>
          </a:p>
          <a:p>
            <a:pPr lvl="1"/>
            <a:r>
              <a:rPr lang="en-US" b="1" smtClean="0"/>
              <a:t>for</a:t>
            </a:r>
          </a:p>
          <a:p>
            <a:pPr lvl="2"/>
            <a:r>
              <a:rPr lang="en-US" smtClean="0"/>
              <a:t>loops through a block of code a specified number of times</a:t>
            </a:r>
          </a:p>
          <a:p>
            <a:pPr lvl="1"/>
            <a:r>
              <a:rPr lang="en-US" b="1" smtClean="0"/>
              <a:t>foreach</a:t>
            </a:r>
          </a:p>
          <a:p>
            <a:pPr lvl="2"/>
            <a:r>
              <a:rPr lang="en-US" smtClean="0"/>
              <a:t>loops through a block of code for each element in an array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 Elements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Element Syntax</a:t>
            </a:r>
          </a:p>
          <a:p>
            <a:pPr lvl="1"/>
            <a:r>
              <a:rPr lang="en-US" smtClean="0"/>
              <a:t>An HTML element starts with a </a:t>
            </a:r>
            <a:r>
              <a:rPr lang="en-US" b="1" smtClean="0"/>
              <a:t>start tag / opening tag</a:t>
            </a:r>
            <a:endParaRPr lang="en-US" smtClean="0"/>
          </a:p>
          <a:p>
            <a:pPr lvl="1"/>
            <a:r>
              <a:rPr lang="en-US" smtClean="0"/>
              <a:t>An HTML element ends with an </a:t>
            </a:r>
            <a:r>
              <a:rPr lang="en-US" b="1" smtClean="0"/>
              <a:t>end tag / closing tag</a:t>
            </a:r>
            <a:endParaRPr lang="en-US" smtClean="0"/>
          </a:p>
          <a:p>
            <a:pPr lvl="1"/>
            <a:r>
              <a:rPr lang="en-US" smtClean="0"/>
              <a:t>The </a:t>
            </a:r>
            <a:r>
              <a:rPr lang="en-US" b="1" smtClean="0"/>
              <a:t>element content</a:t>
            </a:r>
            <a:r>
              <a:rPr lang="en-US" smtClean="0"/>
              <a:t> is everything between the start and the end tag</a:t>
            </a:r>
          </a:p>
          <a:p>
            <a:pPr lvl="1"/>
            <a:r>
              <a:rPr lang="en-US" smtClean="0"/>
              <a:t>Some HTML elements have </a:t>
            </a:r>
            <a:r>
              <a:rPr lang="en-US" b="1" smtClean="0"/>
              <a:t>empty content</a:t>
            </a:r>
            <a:endParaRPr lang="en-US" smtClean="0"/>
          </a:p>
          <a:p>
            <a:pPr lvl="1"/>
            <a:r>
              <a:rPr lang="en-US" smtClean="0"/>
              <a:t>Empty elements are </a:t>
            </a:r>
            <a:r>
              <a:rPr lang="en-US" b="1" smtClean="0"/>
              <a:t>closed in the start tag</a:t>
            </a:r>
            <a:endParaRPr lang="en-US" smtClean="0"/>
          </a:p>
          <a:p>
            <a:pPr lvl="1"/>
            <a:r>
              <a:rPr lang="en-US" smtClean="0"/>
              <a:t>Most HTML elements can have </a:t>
            </a:r>
            <a:r>
              <a:rPr lang="en-US" b="1" smtClean="0"/>
              <a:t>attributes</a:t>
            </a:r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lvl="1"/>
            <a:endParaRPr lang="en-US" b="1" smtClean="0"/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Loops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while Loop</a:t>
            </a:r>
          </a:p>
          <a:p>
            <a:pPr lvl="1"/>
            <a:r>
              <a:rPr lang="en-US" smtClean="0"/>
              <a:t>The while loop executes a block of code while a condition is true.</a:t>
            </a:r>
          </a:p>
          <a:p>
            <a:pPr lvl="1"/>
            <a:r>
              <a:rPr lang="en-US" smtClean="0"/>
              <a:t>Syntax: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The do...while Statement</a:t>
            </a:r>
          </a:p>
          <a:p>
            <a:pPr lvl="1"/>
            <a:r>
              <a:rPr lang="en-US" smtClean="0"/>
              <a:t>Syntax:</a:t>
            </a:r>
          </a:p>
          <a:p>
            <a:pPr>
              <a:buNone/>
            </a:pPr>
            <a:endParaRPr lang="en-US" smtClean="0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09800" y="2286000"/>
            <a:ext cx="4572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while (</a:t>
            </a:r>
            <a:r>
              <a:rPr lang="en-US" i="1" smtClean="0"/>
              <a:t>condition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i="1" smtClean="0"/>
              <a:t>  code to be executed</a:t>
            </a:r>
            <a:r>
              <a:rPr lang="en-US" smtClean="0"/>
              <a:t>;</a:t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09800" y="4419600"/>
            <a:ext cx="45720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do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i="1" smtClean="0"/>
              <a:t>  code to be executed;</a:t>
            </a:r>
            <a:br>
              <a:rPr lang="en-US" i="1" smtClean="0"/>
            </a:br>
            <a:r>
              <a:rPr lang="en-US" i="1" smtClean="0"/>
              <a:t>  </a:t>
            </a:r>
            <a:r>
              <a:rPr lang="en-US" smtClean="0"/>
              <a:t>}</a:t>
            </a:r>
            <a:br>
              <a:rPr lang="en-US" smtClean="0"/>
            </a:br>
            <a:r>
              <a:rPr lang="en-US" smtClean="0"/>
              <a:t>while (</a:t>
            </a:r>
            <a:r>
              <a:rPr lang="en-US" i="1" smtClean="0"/>
              <a:t>condition</a:t>
            </a:r>
            <a:r>
              <a:rPr lang="en-US" smtClean="0"/>
              <a:t>);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Loops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for Loop</a:t>
            </a:r>
          </a:p>
          <a:p>
            <a:pPr lvl="1"/>
            <a:r>
              <a:rPr lang="en-US" smtClean="0"/>
              <a:t>The for loop is used when you know in advance how many times the script should run.</a:t>
            </a:r>
          </a:p>
          <a:p>
            <a:pPr lvl="1"/>
            <a:r>
              <a:rPr lang="en-US" smtClean="0"/>
              <a:t>Syntax:</a:t>
            </a:r>
          </a:p>
          <a:p>
            <a:endParaRPr lang="en-US" smtClean="0"/>
          </a:p>
          <a:p>
            <a:endParaRPr lang="en-US" smtClean="0"/>
          </a:p>
          <a:p>
            <a:pPr lvl="1"/>
            <a:r>
              <a:rPr lang="en-US" smtClean="0"/>
              <a:t>Parameters:</a:t>
            </a:r>
          </a:p>
          <a:p>
            <a:pPr lvl="2"/>
            <a:r>
              <a:rPr lang="en-US" i="1" smtClean="0"/>
              <a:t>init</a:t>
            </a:r>
            <a:r>
              <a:rPr lang="en-US" smtClean="0"/>
              <a:t>: Mostly used to set a counter (but can be any code to be executed once at the beginning of the loop)</a:t>
            </a:r>
          </a:p>
          <a:p>
            <a:pPr lvl="2"/>
            <a:r>
              <a:rPr lang="en-US" i="1" smtClean="0"/>
              <a:t>condition</a:t>
            </a:r>
            <a:r>
              <a:rPr lang="en-US" smtClean="0"/>
              <a:t>: Evaluated for each loop iteration. If it evaluates to TRUE, the loop continues. If it evaluates to FALSE, the loop ends.</a:t>
            </a:r>
          </a:p>
          <a:p>
            <a:pPr lvl="2"/>
            <a:r>
              <a:rPr lang="en-US" i="1" smtClean="0"/>
              <a:t>increment</a:t>
            </a:r>
            <a:r>
              <a:rPr lang="en-US" smtClean="0"/>
              <a:t>: Mostly used to increment a counter (but can be any code to be executed at the end of the iteration)</a:t>
            </a:r>
          </a:p>
          <a:p>
            <a:pPr lvl="1"/>
            <a:r>
              <a:rPr lang="en-US" b="1" smtClean="0"/>
              <a:t>Note: </a:t>
            </a:r>
            <a:r>
              <a:rPr lang="en-US" smtClean="0"/>
              <a:t>The </a:t>
            </a:r>
            <a:r>
              <a:rPr lang="en-US" i="1" smtClean="0"/>
              <a:t>init</a:t>
            </a:r>
            <a:r>
              <a:rPr lang="en-US" smtClean="0"/>
              <a:t> and </a:t>
            </a:r>
            <a:r>
              <a:rPr lang="en-US" i="1" smtClean="0"/>
              <a:t>increment</a:t>
            </a:r>
            <a:r>
              <a:rPr lang="en-US" smtClean="0"/>
              <a:t> parameters above can be empty or have multiple expressions (separated by commas).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400" y="2209800"/>
            <a:ext cx="4572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for (</a:t>
            </a:r>
            <a:r>
              <a:rPr lang="en-US" i="1" smtClean="0"/>
              <a:t>init; condition; increment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 </a:t>
            </a:r>
            <a:r>
              <a:rPr lang="en-US" i="1" smtClean="0"/>
              <a:t>code to be executed;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Loops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foreach Loop</a:t>
            </a:r>
          </a:p>
          <a:p>
            <a:pPr lvl="1"/>
            <a:r>
              <a:rPr lang="en-US" smtClean="0"/>
              <a:t>The foreach loop is used to loop through arrays.</a:t>
            </a:r>
          </a:p>
          <a:p>
            <a:pPr lvl="1"/>
            <a:r>
              <a:rPr lang="en-US" smtClean="0"/>
              <a:t>Syntax: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lvl="1"/>
            <a:r>
              <a:rPr lang="en-US" smtClean="0"/>
              <a:t>For every loop iteration, the value of the current array element is assigned to $value (and the array pointer is moved by one) - so on the next loop iteration, you'll be looking at the next array value.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5600" y="2133600"/>
            <a:ext cx="4572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foreach ($</a:t>
            </a:r>
            <a:r>
              <a:rPr lang="en-US" i="1" smtClean="0"/>
              <a:t>array </a:t>
            </a:r>
            <a:r>
              <a:rPr lang="en-US" smtClean="0"/>
              <a:t>as</a:t>
            </a:r>
            <a:r>
              <a:rPr lang="en-US" i="1" smtClean="0"/>
              <a:t> </a:t>
            </a:r>
            <a:r>
              <a:rPr lang="en-US" smtClean="0"/>
              <a:t>$</a:t>
            </a:r>
            <a:r>
              <a:rPr lang="en-US" i="1" smtClean="0"/>
              <a:t>value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  {</a:t>
            </a:r>
            <a:br>
              <a:rPr lang="en-US" smtClean="0"/>
            </a:br>
            <a:r>
              <a:rPr lang="en-US" smtClean="0"/>
              <a:t>  </a:t>
            </a:r>
            <a:r>
              <a:rPr lang="en-US" i="1" smtClean="0"/>
              <a:t>code to be executed;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  }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Loops - Examples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243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66800" y="1371600"/>
            <a:ext cx="5410200" cy="36933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&lt;html&gt;</a:t>
            </a:r>
            <a:br>
              <a:rPr lang="en-US" smtClean="0"/>
            </a:br>
            <a:r>
              <a:rPr lang="en-US" smtClean="0"/>
              <a:t>&lt;body&gt;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&lt;?php</a:t>
            </a:r>
            <a:br>
              <a:rPr lang="en-US" smtClean="0"/>
            </a:br>
            <a:r>
              <a:rPr lang="en-US" smtClean="0"/>
              <a:t>	 $x=array("one","two","three");</a:t>
            </a:r>
          </a:p>
          <a:p>
            <a:r>
              <a:rPr lang="en-US" smtClean="0"/>
              <a:t>	foreach ($x as $value)</a:t>
            </a:r>
          </a:p>
          <a:p>
            <a:r>
              <a:rPr lang="en-US" smtClean="0"/>
              <a:t>	{</a:t>
            </a:r>
          </a:p>
          <a:p>
            <a:r>
              <a:rPr lang="en-US" smtClean="0"/>
              <a:t>		echo $value . "&lt;br&gt;";</a:t>
            </a:r>
          </a:p>
          <a:p>
            <a:r>
              <a:rPr lang="en-US" smtClean="0"/>
              <a:t>	} </a:t>
            </a:r>
            <a:br>
              <a:rPr lang="en-US" smtClean="0"/>
            </a:br>
            <a:r>
              <a:rPr lang="en-US" smtClean="0"/>
              <a:t>?&gt;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&lt;/body&gt;</a:t>
            </a:r>
            <a:br>
              <a:rPr lang="en-US" smtClean="0"/>
            </a:br>
            <a:r>
              <a:rPr lang="en-US" smtClean="0"/>
              <a:t>&lt;/html&gt;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05600" y="2514600"/>
            <a:ext cx="1828800" cy="9233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mtClean="0"/>
              <a:t>one</a:t>
            </a:r>
          </a:p>
          <a:p>
            <a:r>
              <a:rPr lang="en-US" smtClean="0"/>
              <a:t>two</a:t>
            </a:r>
          </a:p>
          <a:p>
            <a:r>
              <a:rPr lang="en-US" smtClean="0"/>
              <a:t>three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Loops - Examples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244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1371600"/>
            <a:ext cx="6477000" cy="39703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&lt;html&gt;</a:t>
            </a:r>
            <a:br>
              <a:rPr lang="en-US" smtClean="0"/>
            </a:br>
            <a:r>
              <a:rPr lang="en-US" smtClean="0"/>
              <a:t>&lt;body&gt;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&lt;?php</a:t>
            </a:r>
            <a:br>
              <a:rPr lang="en-US" smtClean="0"/>
            </a:br>
            <a:r>
              <a:rPr lang="en-US" smtClean="0"/>
              <a:t>	 	$age=array("Peter"=&gt;32,"Bill"=&gt;26,"Rose"=&gt;22);</a:t>
            </a:r>
          </a:p>
          <a:p>
            <a:r>
              <a:rPr lang="en-US" smtClean="0"/>
              <a:t>	foreach ($age as $i=&gt;$value)</a:t>
            </a:r>
          </a:p>
          <a:p>
            <a:r>
              <a:rPr lang="en-US" smtClean="0"/>
              <a:t>	{</a:t>
            </a:r>
          </a:p>
          <a:p>
            <a:r>
              <a:rPr lang="en-US" smtClean="0"/>
              <a:t>		echo $i." ".$value . "&lt;br&gt;";</a:t>
            </a:r>
          </a:p>
          <a:p>
            <a:r>
              <a:rPr lang="en-US" smtClean="0"/>
              <a:t>	} </a:t>
            </a:r>
            <a:br>
              <a:rPr lang="en-US" smtClean="0"/>
            </a:br>
            <a:r>
              <a:rPr lang="en-US" smtClean="0"/>
              <a:t>?&gt;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&lt;/body&gt;</a:t>
            </a:r>
            <a:br>
              <a:rPr lang="en-US" smtClean="0"/>
            </a:br>
            <a:r>
              <a:rPr lang="en-US" smtClean="0"/>
              <a:t>&lt;/html&gt;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86400" y="5486400"/>
            <a:ext cx="1828800" cy="9233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mtClean="0"/>
              <a:t>Peter 32</a:t>
            </a:r>
          </a:p>
          <a:p>
            <a:r>
              <a:rPr lang="en-US" smtClean="0"/>
              <a:t>Bill 26</a:t>
            </a:r>
          </a:p>
          <a:p>
            <a:r>
              <a:rPr lang="en-US" smtClean="0"/>
              <a:t>Rose 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function will be executed by a call to the function.</a:t>
            </a:r>
          </a:p>
          <a:p>
            <a:r>
              <a:rPr lang="en-US" smtClean="0"/>
              <a:t>You may call a function from anywhere within a page.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Create a PHP Function</a:t>
            </a:r>
          </a:p>
          <a:p>
            <a:pPr lvl="1"/>
            <a:r>
              <a:rPr lang="en-US" smtClean="0"/>
              <a:t>A function will be executed by a call to the function.</a:t>
            </a:r>
          </a:p>
          <a:p>
            <a:pPr lvl="1"/>
            <a:r>
              <a:rPr lang="en-US" smtClean="0"/>
              <a:t>Syntax: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lvl="1"/>
            <a:r>
              <a:rPr lang="en-US" smtClean="0"/>
              <a:t>PHP function guidelines:</a:t>
            </a:r>
          </a:p>
          <a:p>
            <a:pPr lvl="2"/>
            <a:r>
              <a:rPr lang="en-US" smtClean="0"/>
              <a:t>Give the function a name that reflects what the function does</a:t>
            </a:r>
          </a:p>
          <a:p>
            <a:pPr lvl="2"/>
            <a:r>
              <a:rPr lang="en-US" smtClean="0"/>
              <a:t>The function name can start with a letter or underscore (not a number)</a:t>
            </a:r>
          </a:p>
          <a:p>
            <a:pPr lvl="1"/>
            <a:r>
              <a:rPr lang="en-US" smtClean="0"/>
              <a:t>Example:</a:t>
            </a:r>
          </a:p>
          <a:p>
            <a:endParaRPr lang="en-US" smtClean="0"/>
          </a:p>
          <a:p>
            <a:endParaRPr lang="en-US" smtClean="0"/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0" y="2209800"/>
            <a:ext cx="4572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function </a:t>
            </a:r>
            <a:r>
              <a:rPr lang="en-US" i="1" smtClean="0"/>
              <a:t>functionName</a:t>
            </a:r>
            <a:r>
              <a:rPr lang="en-US" smtClean="0"/>
              <a:t>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i="1" smtClean="0"/>
              <a:t>code to be executed</a:t>
            </a:r>
            <a:r>
              <a:rPr lang="en-US" smtClean="0"/>
              <a:t>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0" y="5029200"/>
            <a:ext cx="4572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function writeName()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echo "Kai Jim Refsnes";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PHP Functions - Adding parameters</a:t>
            </a:r>
          </a:p>
          <a:p>
            <a:pPr lvl="1"/>
            <a:r>
              <a:rPr lang="en-US" smtClean="0"/>
              <a:t>To add more functionality to a function, we can add parameters. A parameter is just like a variable.</a:t>
            </a:r>
          </a:p>
          <a:p>
            <a:pPr lvl="1"/>
            <a:r>
              <a:rPr lang="en-US" smtClean="0"/>
              <a:t>Parameters are specified after the function name, inside the parentheses.</a:t>
            </a:r>
          </a:p>
          <a:p>
            <a:pPr lvl="1"/>
            <a:r>
              <a:rPr lang="en-US" smtClean="0"/>
              <a:t>Example:</a:t>
            </a:r>
          </a:p>
          <a:p>
            <a:endParaRPr lang="en-US" smtClean="0"/>
          </a:p>
          <a:p>
            <a:endParaRPr lang="en-US" smtClean="0"/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4600" y="3810000"/>
            <a:ext cx="45720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function writeName($name)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echo $name;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PHP Functions - Return values</a:t>
            </a:r>
          </a:p>
          <a:p>
            <a:pPr lvl="1"/>
            <a:r>
              <a:rPr lang="en-US" smtClean="0"/>
              <a:t>To let a function return a value, use the return statement. </a:t>
            </a:r>
          </a:p>
          <a:p>
            <a:pPr lvl="1"/>
            <a:r>
              <a:rPr lang="en-US" smtClean="0"/>
              <a:t>Example:</a:t>
            </a:r>
          </a:p>
          <a:p>
            <a:endParaRPr lang="en-US" smtClean="0"/>
          </a:p>
          <a:p>
            <a:endParaRPr lang="en-US" smtClean="0"/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62200" y="2667000"/>
            <a:ext cx="45720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function add($x,$y)</a:t>
            </a:r>
            <a:br>
              <a:rPr lang="en-US" smtClean="0"/>
            </a:br>
            <a:r>
              <a:rPr lang="en-US" smtClean="0"/>
              <a:t>{</a:t>
            </a:r>
            <a:br>
              <a:rPr lang="en-US" smtClean="0"/>
            </a:br>
            <a:r>
              <a:rPr lang="en-US" smtClean="0"/>
              <a:t>	$total=$x+$y;</a:t>
            </a:r>
            <a:br>
              <a:rPr lang="en-US" smtClean="0"/>
            </a:br>
            <a:r>
              <a:rPr lang="en-US" smtClean="0"/>
              <a:t>	return $total;</a:t>
            </a:r>
            <a:br>
              <a:rPr lang="en-US" smtClean="0"/>
            </a:br>
            <a:r>
              <a:rPr lang="en-US" smtClean="0"/>
              <a:t>}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534400" cy="838200"/>
          </a:xfrm>
        </p:spPr>
        <p:txBody>
          <a:bodyPr/>
          <a:lstStyle/>
          <a:p>
            <a:r>
              <a:rPr lang="en-US" smtClean="0"/>
              <a:t>PHP Forms and User Input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PHP $_GET and $_POST variables are used to retrieve information from forms, like user input.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249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8333" r="66618" b="86459"/>
          <a:stretch>
            <a:fillRect/>
          </a:stretch>
        </p:blipFill>
        <p:spPr bwMode="auto">
          <a:xfrm>
            <a:off x="762000" y="4343400"/>
            <a:ext cx="7818120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43000" y="2209800"/>
            <a:ext cx="69342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&lt;form action="welcome.php" method="post"&gt;</a:t>
            </a:r>
          </a:p>
          <a:p>
            <a:r>
              <a:rPr lang="en-US" smtClean="0"/>
              <a:t>	Name: &lt;input type="text" name="fname"&gt;</a:t>
            </a:r>
          </a:p>
          <a:p>
            <a:r>
              <a:rPr lang="en-US" smtClean="0"/>
              <a:t>	Age: &lt;input type="text" name="age"&gt;</a:t>
            </a:r>
          </a:p>
          <a:p>
            <a:r>
              <a:rPr lang="en-US" smtClean="0"/>
              <a:t>	&lt;input type="submit"&gt;</a:t>
            </a:r>
          </a:p>
          <a:p>
            <a:r>
              <a:rPr lang="en-US" smtClean="0"/>
              <a:t>&lt;/form&gt;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Nested HTML Elements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Most HTML elements can be nested </a:t>
            </a:r>
          </a:p>
          <a:p>
            <a:pPr lvl="1"/>
            <a:r>
              <a:rPr lang="en-US" smtClean="0"/>
              <a:t>can contain other HTML elements</a:t>
            </a:r>
          </a:p>
          <a:p>
            <a:r>
              <a:rPr lang="en-US" smtClean="0"/>
              <a:t>HTML documents consist of nested HTML elements.</a:t>
            </a:r>
          </a:p>
          <a:p>
            <a:r>
              <a:rPr lang="en-US" smtClean="0"/>
              <a:t>HTML Document Example</a:t>
            </a:r>
          </a:p>
          <a:p>
            <a:pPr lvl="1"/>
            <a:r>
              <a:rPr lang="en-US" smtClean="0"/>
              <a:t>&lt;!DOCTYPE html&gt;</a:t>
            </a:r>
            <a:br>
              <a:rPr lang="en-US" smtClean="0"/>
            </a:br>
            <a:r>
              <a:rPr lang="en-US" smtClean="0">
                <a:solidFill>
                  <a:srgbClr val="FF0000"/>
                </a:solidFill>
              </a:rPr>
              <a:t>&lt;html&gt;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rgbClr val="00B050"/>
                </a:solidFill>
              </a:rPr>
              <a:t>&lt;body&gt;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&lt;p&gt;This is my first paragraph.&lt;/p&gt;</a:t>
            </a:r>
            <a:br>
              <a:rPr lang="en-US" smtClean="0"/>
            </a:br>
            <a:r>
              <a:rPr lang="en-US" smtClean="0">
                <a:solidFill>
                  <a:srgbClr val="00B050"/>
                </a:solidFill>
              </a:rPr>
              <a:t>&lt;/body&gt;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rgbClr val="FF0000"/>
                </a:solidFill>
              </a:rPr>
              <a:t>&lt;/html&gt;</a:t>
            </a:r>
          </a:p>
          <a:p>
            <a:pPr lvl="1"/>
            <a:r>
              <a:rPr lang="en-US" smtClean="0"/>
              <a:t>The example above contains 3 HTML elements.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Forms and User Input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When a user fills out the form above and clicks on the submit button, the form data is sent to a PHP file, called "welcome.php":</a:t>
            </a:r>
          </a:p>
          <a:p>
            <a:pPr lvl="1"/>
            <a:r>
              <a:rPr lang="en-US" smtClean="0"/>
              <a:t>"welcome.php" looks like this: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Output: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7400" y="2667000"/>
            <a:ext cx="6400800" cy="17543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&lt;html&gt;</a:t>
            </a:r>
            <a:br>
              <a:rPr lang="en-US" smtClean="0"/>
            </a:br>
            <a:r>
              <a:rPr lang="en-US" smtClean="0"/>
              <a:t>&lt;body&gt;</a:t>
            </a:r>
            <a:br>
              <a:rPr lang="en-US" smtClean="0"/>
            </a:br>
            <a:r>
              <a:rPr lang="en-US" smtClean="0"/>
              <a:t>	Welcome &lt;?php echo $_POST["fname"]; ?&gt;!&lt;br&gt;</a:t>
            </a:r>
            <a:br>
              <a:rPr lang="en-US" smtClean="0"/>
            </a:br>
            <a:r>
              <a:rPr lang="en-US" smtClean="0"/>
              <a:t>	You are &lt;?php echo $_POST["age"]; ?&gt; years old.</a:t>
            </a:r>
            <a:br>
              <a:rPr lang="en-US" smtClean="0"/>
            </a:br>
            <a:r>
              <a:rPr lang="en-US" smtClean="0"/>
              <a:t>&lt;/body&gt;</a:t>
            </a:r>
            <a:br>
              <a:rPr lang="en-US" smtClean="0"/>
            </a:br>
            <a:r>
              <a:rPr lang="en-US" smtClean="0"/>
              <a:t>&lt;/html&gt;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3125" r="73646" b="85417"/>
          <a:stretch>
            <a:fillRect/>
          </a:stretch>
        </p:blipFill>
        <p:spPr bwMode="auto">
          <a:xfrm>
            <a:off x="2362200" y="4876800"/>
            <a:ext cx="5562600" cy="1359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$_GET Variable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PHP, the predefined $_GET variable is used to collect values in a form with method="get”</a:t>
            </a:r>
          </a:p>
          <a:p>
            <a:r>
              <a:rPr lang="en-US" smtClean="0"/>
              <a:t>Information sent from a form with the GET method is visible to everyone </a:t>
            </a:r>
          </a:p>
          <a:p>
            <a:pPr lvl="1"/>
            <a:r>
              <a:rPr lang="en-US" smtClean="0"/>
              <a:t>it will be displayed in the browser's address bar and has limits on the amount of information to send.</a:t>
            </a:r>
          </a:p>
          <a:p>
            <a:r>
              <a:rPr lang="en-US" smtClean="0"/>
              <a:t>Example: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251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52600" y="3886200"/>
            <a:ext cx="693420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&lt;form action="welcome.php" method=“get"&gt;</a:t>
            </a:r>
          </a:p>
          <a:p>
            <a:r>
              <a:rPr lang="en-US" smtClean="0"/>
              <a:t>	Name: &lt;input type="text" name="fname"&gt;</a:t>
            </a:r>
          </a:p>
          <a:p>
            <a:r>
              <a:rPr lang="en-US" smtClean="0"/>
              <a:t>	Age: &lt;input type="text" name="age"&gt;</a:t>
            </a:r>
          </a:p>
          <a:p>
            <a:r>
              <a:rPr lang="en-US" smtClean="0"/>
              <a:t>	&lt;input type="submit"&gt;</a:t>
            </a:r>
          </a:p>
          <a:p>
            <a:r>
              <a:rPr lang="en-US" smtClean="0"/>
              <a:t>&lt;/form&gt;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52600" y="5715000"/>
            <a:ext cx="6934200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http://localhost/welcome.php?fname=Nguyen+Thanh&amp;age=29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$_GET Variable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"welcome.php" file can now use the $_GET variable to collect form data (the names of the form fields will automatically be the keys in the $_GET array):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When to use method="get"?</a:t>
            </a:r>
          </a:p>
          <a:p>
            <a:pPr lvl="1"/>
            <a:r>
              <a:rPr lang="en-US" smtClean="0"/>
              <a:t>This method should not be used when sending passwords or other sensitive information!</a:t>
            </a:r>
          </a:p>
          <a:p>
            <a:pPr lvl="1"/>
            <a:r>
              <a:rPr lang="en-US" smtClean="0"/>
              <a:t>The get method is not suitable for very large variable values. It should not be used with values exceeding 2000 characters.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252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2590800"/>
            <a:ext cx="69342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Welcome &lt;?php </a:t>
            </a:r>
            <a:r>
              <a:rPr lang="en-US" smtClean="0">
                <a:solidFill>
                  <a:srgbClr val="FF0000"/>
                </a:solidFill>
              </a:rPr>
              <a:t>echo $_GET["fname"];</a:t>
            </a:r>
            <a:r>
              <a:rPr lang="en-US" smtClean="0"/>
              <a:t> ?&gt;.&lt;br&gt;</a:t>
            </a:r>
            <a:br>
              <a:rPr lang="en-US" smtClean="0"/>
            </a:br>
            <a:r>
              <a:rPr lang="en-US" smtClean="0"/>
              <a:t>You are &lt;?php </a:t>
            </a:r>
            <a:r>
              <a:rPr lang="en-US" smtClean="0">
                <a:solidFill>
                  <a:srgbClr val="FF0000"/>
                </a:solidFill>
              </a:rPr>
              <a:t>echo $_GET["age"]; </a:t>
            </a:r>
            <a:r>
              <a:rPr lang="en-US" smtClean="0"/>
              <a:t>?&gt; years old!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$_POST Variable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PHP, the predefined  $_POST variable is used to collect values in a form with method="post".</a:t>
            </a:r>
          </a:p>
          <a:p>
            <a:pPr lvl="1"/>
            <a:r>
              <a:rPr lang="en-US" smtClean="0"/>
              <a:t>Information sent from a form with the POST method is invisible to others and has no limits on the amount of information to send.</a:t>
            </a:r>
          </a:p>
          <a:p>
            <a:pPr lvl="1"/>
            <a:r>
              <a:rPr lang="en-US" smtClean="0"/>
              <a:t>However, there is an 8 MB max size for the POST method, by default </a:t>
            </a:r>
          </a:p>
          <a:p>
            <a:pPr lvl="2"/>
            <a:r>
              <a:rPr lang="en-US" smtClean="0"/>
              <a:t>can be changed by setting the post_max_size in the php.ini file</a:t>
            </a:r>
          </a:p>
          <a:p>
            <a:pPr lvl="1"/>
            <a:r>
              <a:rPr lang="en-US" smtClean="0"/>
              <a:t>The "welcome.php" file can now use the $_POST variable to collect form data (the names of the form fields will automatically be the keys in the $_POST array):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0" y="4648200"/>
            <a:ext cx="60960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Welcome &lt;?php </a:t>
            </a:r>
            <a:r>
              <a:rPr lang="en-US" smtClean="0">
                <a:solidFill>
                  <a:srgbClr val="FF0000"/>
                </a:solidFill>
              </a:rPr>
              <a:t>echo $_POST["fname"];</a:t>
            </a:r>
            <a:r>
              <a:rPr lang="en-US" smtClean="0"/>
              <a:t> ?&gt;!&lt;br&gt;</a:t>
            </a:r>
            <a:br>
              <a:rPr lang="en-US" smtClean="0"/>
            </a:br>
            <a:r>
              <a:rPr lang="en-US" smtClean="0"/>
              <a:t>You are &lt;?php </a:t>
            </a:r>
            <a:r>
              <a:rPr lang="en-US" smtClean="0">
                <a:solidFill>
                  <a:srgbClr val="FF0000"/>
                </a:solidFill>
              </a:rPr>
              <a:t>echo $_POST["age"]; </a:t>
            </a:r>
            <a:r>
              <a:rPr lang="en-US" smtClean="0"/>
              <a:t>?&gt; years old.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PHP $_REQUEST Variable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$_REQUEST variable can be used to collect form data sent with both the GET and POST methods.</a:t>
            </a:r>
          </a:p>
          <a:p>
            <a:r>
              <a:rPr lang="en-US" smtClean="0"/>
              <a:t>Example: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76400" y="2667001"/>
            <a:ext cx="6477000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Welcome &lt;?php echo $_REQUEST["fname"]; ?&gt;!&lt;br&gt;</a:t>
            </a:r>
            <a:br>
              <a:rPr lang="en-US" smtClean="0"/>
            </a:br>
            <a:r>
              <a:rPr lang="en-US" smtClean="0"/>
              <a:t>You are &lt;?php echo $_REQUEST["age"]; ?&gt; years old.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File Upload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Create an Upload-File Form</a:t>
            </a:r>
          </a:p>
          <a:p>
            <a:pPr lvl="1"/>
            <a:r>
              <a:rPr lang="en-US" smtClean="0"/>
              <a:t>To allow users to upload files from a form can be very useful.</a:t>
            </a:r>
          </a:p>
          <a:p>
            <a:pPr lvl="1"/>
            <a:r>
              <a:rPr lang="en-US" smtClean="0"/>
              <a:t>Look at the following HTML form for uploading files: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255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2438400"/>
            <a:ext cx="8077200" cy="280076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smtClean="0"/>
              <a:t>&lt;html&gt;</a:t>
            </a:r>
            <a:br>
              <a:rPr lang="en-US" sz="1600" smtClean="0"/>
            </a:br>
            <a:r>
              <a:rPr lang="en-US" sz="1600" smtClean="0"/>
              <a:t>&lt;body&gt;</a:t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&lt;form action="upload_file.php" method="post” </a:t>
            </a:r>
            <a:r>
              <a:rPr lang="en-US" sz="1600" b="1" smtClean="0"/>
              <a:t>enctype="multipart/form-data"</a:t>
            </a:r>
            <a:r>
              <a:rPr lang="en-US" sz="1600" smtClean="0"/>
              <a:t>&gt;</a:t>
            </a:r>
            <a:br>
              <a:rPr lang="en-US" sz="1600" smtClean="0"/>
            </a:br>
            <a:r>
              <a:rPr lang="en-US" sz="1600" smtClean="0"/>
              <a:t>&lt;label for="file"&gt;Filename:&lt;/label&gt;</a:t>
            </a:r>
            <a:br>
              <a:rPr lang="en-US" sz="1600" smtClean="0"/>
            </a:br>
            <a:r>
              <a:rPr lang="en-US" sz="1600" smtClean="0"/>
              <a:t>&lt;input type="file" name="file" id="file"&gt;&lt;br&gt;</a:t>
            </a:r>
            <a:br>
              <a:rPr lang="en-US" sz="1600" smtClean="0"/>
            </a:br>
            <a:r>
              <a:rPr lang="en-US" sz="1600" smtClean="0"/>
              <a:t>&lt;input type="submit" name="submit" value="Submit"&gt;</a:t>
            </a:r>
            <a:br>
              <a:rPr lang="en-US" sz="1600" smtClean="0"/>
            </a:br>
            <a:r>
              <a:rPr lang="en-US" sz="1600" smtClean="0"/>
              <a:t>&lt;/form&gt;</a:t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&lt;/body&gt;</a:t>
            </a:r>
            <a:br>
              <a:rPr lang="en-US" sz="1600" smtClean="0"/>
            </a:br>
            <a:r>
              <a:rPr lang="en-US" sz="1600" smtClean="0"/>
              <a:t>&lt;/html&gt;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File Upload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Create The Upload Script</a:t>
            </a:r>
          </a:p>
          <a:p>
            <a:pPr lvl="1"/>
            <a:r>
              <a:rPr lang="en-US" smtClean="0"/>
              <a:t>The "upload_file.php" file contains the code for uploading a file: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2057400"/>
            <a:ext cx="8077200" cy="329320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smtClean="0"/>
              <a:t>&lt;?php</a:t>
            </a:r>
            <a:br>
              <a:rPr lang="en-US" sz="1600" smtClean="0"/>
            </a:br>
            <a:r>
              <a:rPr lang="en-US" sz="1600" smtClean="0"/>
              <a:t>if ($_FILES["file"]["error"] &gt; 0)</a:t>
            </a:r>
            <a:br>
              <a:rPr lang="en-US" sz="1600" smtClean="0"/>
            </a:br>
            <a:r>
              <a:rPr lang="en-US" sz="1600" smtClean="0"/>
              <a:t>  {</a:t>
            </a:r>
            <a:br>
              <a:rPr lang="en-US" sz="1600" smtClean="0"/>
            </a:br>
            <a:r>
              <a:rPr lang="en-US" sz="1600" smtClean="0"/>
              <a:t>  echo "Error: " . $_FILES["file"]["error"] . "&lt;br&gt;";</a:t>
            </a:r>
            <a:br>
              <a:rPr lang="en-US" sz="1600" smtClean="0"/>
            </a:br>
            <a:r>
              <a:rPr lang="en-US" sz="1600" smtClean="0"/>
              <a:t>  }</a:t>
            </a:r>
            <a:br>
              <a:rPr lang="en-US" sz="1600" smtClean="0"/>
            </a:br>
            <a:r>
              <a:rPr lang="en-US" sz="1600" smtClean="0"/>
              <a:t>else</a:t>
            </a:r>
            <a:br>
              <a:rPr lang="en-US" sz="1600" smtClean="0"/>
            </a:br>
            <a:r>
              <a:rPr lang="en-US" sz="1600" smtClean="0"/>
              <a:t>  {</a:t>
            </a:r>
            <a:br>
              <a:rPr lang="en-US" sz="1600" smtClean="0"/>
            </a:br>
            <a:r>
              <a:rPr lang="en-US" sz="1600" smtClean="0"/>
              <a:t>  echo "Upload: " . </a:t>
            </a:r>
            <a:r>
              <a:rPr lang="en-US" sz="1600" b="1" smtClean="0">
                <a:solidFill>
                  <a:srgbClr val="FF0000"/>
                </a:solidFill>
              </a:rPr>
              <a:t>$_FILES["file"]["name"] </a:t>
            </a:r>
            <a:r>
              <a:rPr lang="en-US" sz="1600" smtClean="0"/>
              <a:t>. "&lt;br&gt;";</a:t>
            </a:r>
            <a:br>
              <a:rPr lang="en-US" sz="1600" smtClean="0"/>
            </a:br>
            <a:r>
              <a:rPr lang="en-US" sz="1600" smtClean="0"/>
              <a:t>  echo "Type: " . </a:t>
            </a:r>
            <a:r>
              <a:rPr lang="en-US" sz="1600" b="1" smtClean="0">
                <a:solidFill>
                  <a:srgbClr val="FF0000"/>
                </a:solidFill>
              </a:rPr>
              <a:t>$_FILES["file"]["type"]</a:t>
            </a:r>
            <a:r>
              <a:rPr lang="en-US" sz="1600" smtClean="0"/>
              <a:t> . "&lt;br&gt;";</a:t>
            </a:r>
            <a:br>
              <a:rPr lang="en-US" sz="1600" smtClean="0"/>
            </a:br>
            <a:r>
              <a:rPr lang="en-US" sz="1600" smtClean="0"/>
              <a:t>  echo "Size: " . </a:t>
            </a:r>
            <a:r>
              <a:rPr lang="en-US" sz="1600" b="1" smtClean="0">
                <a:solidFill>
                  <a:srgbClr val="FF0000"/>
                </a:solidFill>
              </a:rPr>
              <a:t>($_FILES["file"]["size"] / 1024) </a:t>
            </a:r>
            <a:r>
              <a:rPr lang="en-US" sz="1600" smtClean="0"/>
              <a:t>. " kB&lt;br&gt;";</a:t>
            </a:r>
            <a:br>
              <a:rPr lang="en-US" sz="1600" smtClean="0"/>
            </a:br>
            <a:r>
              <a:rPr lang="en-US" sz="1600" smtClean="0"/>
              <a:t>  echo "Stored in: " . </a:t>
            </a:r>
            <a:r>
              <a:rPr lang="en-US" sz="1600" b="1" smtClean="0">
                <a:solidFill>
                  <a:srgbClr val="FF0000"/>
                </a:solidFill>
              </a:rPr>
              <a:t>$_FILES["file"]["tmp_name"]</a:t>
            </a:r>
            <a:r>
              <a:rPr lang="en-US" sz="1600" smtClean="0"/>
              <a:t>;</a:t>
            </a:r>
            <a:br>
              <a:rPr lang="en-US" sz="1600" smtClean="0"/>
            </a:br>
            <a:r>
              <a:rPr lang="en-US" sz="1600" smtClean="0"/>
              <a:t>  }</a:t>
            </a:r>
            <a:br>
              <a:rPr lang="en-US" sz="1600" smtClean="0"/>
            </a:br>
            <a:r>
              <a:rPr lang="en-US" sz="1600" smtClean="0"/>
              <a:t>?&gt;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File Upload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By using the global PHP </a:t>
            </a:r>
            <a:r>
              <a:rPr lang="en-US" b="1" smtClean="0"/>
              <a:t>$_FILES array </a:t>
            </a:r>
            <a:r>
              <a:rPr lang="en-US" smtClean="0"/>
              <a:t>you can upload files from a client computer to the remote server.</a:t>
            </a:r>
          </a:p>
          <a:p>
            <a:pPr lvl="1"/>
            <a:r>
              <a:rPr lang="en-US" smtClean="0"/>
              <a:t>The first parameter is the form's input name</a:t>
            </a:r>
          </a:p>
          <a:p>
            <a:pPr lvl="1"/>
            <a:r>
              <a:rPr lang="en-US" smtClean="0"/>
              <a:t>The second index can be either "name", "type", "size", "tmp_name" or "error". </a:t>
            </a:r>
          </a:p>
          <a:p>
            <a:pPr lvl="2"/>
            <a:r>
              <a:rPr lang="en-US" smtClean="0"/>
              <a:t>$_FILES["file"]["name"] - the name of the uploaded file</a:t>
            </a:r>
          </a:p>
          <a:p>
            <a:pPr lvl="2"/>
            <a:r>
              <a:rPr lang="en-US" smtClean="0"/>
              <a:t>$_FILES["file"]["type"] - the type of the uploaded file</a:t>
            </a:r>
          </a:p>
          <a:p>
            <a:pPr lvl="2"/>
            <a:r>
              <a:rPr lang="en-US" smtClean="0"/>
              <a:t>$_FILES["file"]["size"] - the size in kilobytes of the uploaded file</a:t>
            </a:r>
          </a:p>
          <a:p>
            <a:pPr lvl="2"/>
            <a:r>
              <a:rPr lang="en-US" smtClean="0"/>
              <a:t>$_FILES["file"]["tmp_name"] - the name of the temporary copy of the file stored on the server</a:t>
            </a:r>
          </a:p>
          <a:p>
            <a:pPr lvl="2"/>
            <a:r>
              <a:rPr lang="en-US" smtClean="0"/>
              <a:t>$_FILES["file"]["error"] - the error code resulting from the file upload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Restrictions on Upload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this script we add some restrictions to the file upload. The user may upload .gif, .jpeg, and .png files; and the file size must be under 20 kB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Restrictions on Upload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259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" y="990600"/>
            <a:ext cx="86868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/>
              <a:t>&lt;?php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$allowedExts = array("gif", "jpeg", "jpg", "png");</a:t>
            </a:r>
            <a:br>
              <a:rPr lang="en-US" sz="1600" smtClean="0"/>
            </a:br>
            <a:r>
              <a:rPr lang="en-US" sz="1600" smtClean="0"/>
              <a:t>$extension = end(explode(".", $_FILES["file"]["name"]));</a:t>
            </a:r>
          </a:p>
          <a:p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if </a:t>
            </a:r>
            <a:r>
              <a:rPr lang="en-US" sz="1600" b="1" smtClean="0"/>
              <a:t>(</a:t>
            </a:r>
            <a:r>
              <a:rPr lang="en-US" sz="1600" b="1" smtClean="0">
                <a:solidFill>
                  <a:srgbClr val="FF0000"/>
                </a:solidFill>
              </a:rPr>
              <a:t>(</a:t>
            </a:r>
            <a:r>
              <a:rPr lang="en-US" sz="1600" smtClean="0"/>
              <a:t>($_FILES["file"]["type"] == "image/gif“) || ($_FILES["file"]["type"] == "image/jpeg")</a:t>
            </a:r>
            <a:br>
              <a:rPr lang="en-US" sz="1600" smtClean="0"/>
            </a:br>
            <a:r>
              <a:rPr lang="en-US" sz="1600" smtClean="0"/>
              <a:t>|| ($_FILES["file"]["type"] == "image/jpg") || ($_FILES["file"]["type"] == "image/png")</a:t>
            </a:r>
            <a:r>
              <a:rPr lang="en-US" sz="1600" b="1" smtClean="0">
                <a:solidFill>
                  <a:srgbClr val="FF0000"/>
                </a:solidFill>
              </a:rPr>
              <a:t>)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&amp;&amp; ($_FILES["file"]["size"] &lt; 20000) &amp;&amp; in_array($extension, $allowedExts)</a:t>
            </a:r>
            <a:r>
              <a:rPr lang="en-US" sz="1600" b="1" smtClean="0"/>
              <a:t>)</a:t>
            </a:r>
          </a:p>
          <a:p>
            <a:r>
              <a:rPr lang="en-US" sz="1600" smtClean="0"/>
              <a:t>{</a:t>
            </a:r>
            <a:br>
              <a:rPr lang="en-US" sz="1600" smtClean="0"/>
            </a:br>
            <a:r>
              <a:rPr lang="en-US" sz="1600" smtClean="0"/>
              <a:t>  	if ($_FILES["file"]["error"] &gt; 0)</a:t>
            </a:r>
            <a:br>
              <a:rPr lang="en-US" sz="1600" smtClean="0"/>
            </a:br>
            <a:r>
              <a:rPr lang="en-US" sz="1600" smtClean="0"/>
              <a:t>	{</a:t>
            </a:r>
            <a:br>
              <a:rPr lang="en-US" sz="1600" smtClean="0"/>
            </a:br>
            <a:r>
              <a:rPr lang="en-US" sz="1600" smtClean="0"/>
              <a:t>		echo "Error: " . $_FILES["file"]["error"] . "&lt;br&gt;";</a:t>
            </a:r>
            <a:br>
              <a:rPr lang="en-US" sz="1600" smtClean="0"/>
            </a:br>
            <a:r>
              <a:rPr lang="en-US" sz="1600" smtClean="0"/>
              <a:t>    	}</a:t>
            </a:r>
            <a:br>
              <a:rPr lang="en-US" sz="1600" smtClean="0"/>
            </a:br>
            <a:r>
              <a:rPr lang="en-US" sz="1600" smtClean="0"/>
              <a:t>	else{</a:t>
            </a:r>
            <a:br>
              <a:rPr lang="en-US" sz="1600" smtClean="0"/>
            </a:br>
            <a:r>
              <a:rPr lang="en-US" sz="1600" smtClean="0"/>
              <a:t>		echo "Upload: " . $_FILES["file"]["name"] . "&lt;br&gt;";</a:t>
            </a:r>
            <a:br>
              <a:rPr lang="en-US" sz="1600" smtClean="0"/>
            </a:br>
            <a:r>
              <a:rPr lang="en-US" sz="1600" smtClean="0"/>
              <a:t>		echo "Type: " . $_FILES["file"]["type"] . "&lt;br&gt;";</a:t>
            </a:r>
            <a:br>
              <a:rPr lang="en-US" sz="1600" smtClean="0"/>
            </a:br>
            <a:r>
              <a:rPr lang="en-US" sz="1600" smtClean="0"/>
              <a:t>		echo "Size: " . ($_FILES["file"]["size"] / 1024) . " kB&lt;br&gt;";</a:t>
            </a:r>
            <a:br>
              <a:rPr lang="en-US" sz="1600" smtClean="0"/>
            </a:br>
            <a:r>
              <a:rPr lang="en-US" sz="1600" smtClean="0"/>
              <a:t>		echo "Stored in: " . $_FILES["file"]["tmp_name"];</a:t>
            </a:r>
          </a:p>
          <a:p>
            <a:r>
              <a:rPr lang="en-US" sz="1600" smtClean="0"/>
              <a:t>	}</a:t>
            </a:r>
          </a:p>
          <a:p>
            <a:r>
              <a:rPr lang="en-US" sz="1600" smtClean="0"/>
              <a:t>}</a:t>
            </a:r>
            <a:br>
              <a:rPr lang="en-US" sz="1600" smtClean="0"/>
            </a:br>
            <a:r>
              <a:rPr lang="en-US" sz="1600" smtClean="0"/>
              <a:t>else{</a:t>
            </a:r>
            <a:br>
              <a:rPr lang="en-US" sz="1600" smtClean="0"/>
            </a:br>
            <a:r>
              <a:rPr lang="en-US" sz="1600" smtClean="0"/>
              <a:t>	echo "Invalid file";</a:t>
            </a:r>
          </a:p>
          <a:p>
            <a:r>
              <a:rPr lang="en-US" sz="1600" smtClean="0"/>
              <a:t>}</a:t>
            </a:r>
            <a:br>
              <a:rPr lang="en-US" sz="1600" smtClean="0"/>
            </a:br>
            <a:r>
              <a:rPr lang="en-US" sz="1600" b="1" smtClean="0"/>
              <a:t>?&gt;</a:t>
            </a:r>
            <a:endParaRPr 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Don't Forget the End Tag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Some HTML elements might display correctly even if you forget the end tag:</a:t>
            </a:r>
          </a:p>
          <a:p>
            <a:pPr lvl="1"/>
            <a:r>
              <a:rPr lang="en-US" smtClean="0"/>
              <a:t>&lt;p&gt;This is a paragraph</a:t>
            </a:r>
            <a:br>
              <a:rPr lang="en-US" smtClean="0"/>
            </a:br>
            <a:r>
              <a:rPr lang="en-US" smtClean="0"/>
              <a:t>&lt;p&gt;This is a paragraph</a:t>
            </a:r>
          </a:p>
          <a:p>
            <a:r>
              <a:rPr lang="en-US" smtClean="0"/>
              <a:t>The example above works in most browsers, because the closing tag is considered optional.</a:t>
            </a:r>
          </a:p>
          <a:p>
            <a:r>
              <a:rPr lang="en-US" smtClean="0"/>
              <a:t>Never rely on this. Many HTML elements will produce unexpected results and/or errors if you forget the end tag.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Saving the Uploaded File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763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/>
              <a:t>&lt;?php</a:t>
            </a:r>
            <a:br>
              <a:rPr lang="en-US" sz="2000" smtClean="0"/>
            </a:br>
            <a:r>
              <a:rPr lang="en-US" sz="2000" smtClean="0"/>
              <a:t>…</a:t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if (file_exists("upload/" . $_FILES["file"]["name"]))</a:t>
            </a:r>
            <a:br>
              <a:rPr lang="en-US" sz="2000" smtClean="0"/>
            </a:br>
            <a:r>
              <a:rPr lang="en-US" sz="2000" smtClean="0"/>
              <a:t>{</a:t>
            </a:r>
            <a:br>
              <a:rPr lang="en-US" sz="2000" smtClean="0"/>
            </a:br>
            <a:r>
              <a:rPr lang="en-US" sz="2000" smtClean="0"/>
              <a:t>	echo $_FILES["file"]["name"] . " already exists. ";</a:t>
            </a:r>
          </a:p>
          <a:p>
            <a:r>
              <a:rPr lang="en-US" sz="2000" smtClean="0"/>
              <a:t>}</a:t>
            </a:r>
            <a:br>
              <a:rPr lang="en-US" sz="2000" smtClean="0"/>
            </a:br>
            <a:r>
              <a:rPr lang="en-US" sz="2000" smtClean="0"/>
              <a:t>else</a:t>
            </a:r>
            <a:br>
              <a:rPr lang="en-US" sz="2000" smtClean="0"/>
            </a:br>
            <a:r>
              <a:rPr lang="en-US" sz="2000" smtClean="0"/>
              <a:t>{</a:t>
            </a:r>
            <a:br>
              <a:rPr lang="en-US" sz="2000" smtClean="0"/>
            </a:br>
            <a:r>
              <a:rPr lang="en-US" sz="2000" smtClean="0"/>
              <a:t>	move_uploaded_file($_FILES["file"]["tmp_name"], </a:t>
            </a:r>
          </a:p>
          <a:p>
            <a:r>
              <a:rPr lang="en-US" sz="2000" smtClean="0"/>
              <a:t>				"upload/" . $_FILES["file"]["name"]);</a:t>
            </a:r>
          </a:p>
          <a:p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	echo "Stored in: " . "upload/" . $_FILES["file"]["name"];</a:t>
            </a:r>
            <a:br>
              <a:rPr lang="en-US" sz="2000" smtClean="0"/>
            </a:br>
            <a:r>
              <a:rPr lang="en-US" sz="2000" smtClean="0"/>
              <a:t>}</a:t>
            </a:r>
            <a:br>
              <a:rPr lang="en-US" sz="2000" smtClean="0"/>
            </a:br>
            <a:r>
              <a:rPr lang="en-US" sz="2000" smtClean="0"/>
              <a:t>…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Database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Open a Connection to the MySQL Server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2600" y="1676400"/>
            <a:ext cx="6172200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mysqli_connect(host,username,password,dbname);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14400" y="2438401"/>
          <a:ext cx="7467600" cy="233013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00200"/>
                <a:gridCol w="5867400"/>
              </a:tblGrid>
              <a:tr h="292112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Parameter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438892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host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Optional. Either a host name or an IP address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38892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username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Optional. The MySQL user name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38892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password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Optional. The password to log in with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601012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dbname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Optional. The default database to be used when performing queries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Database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Example: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0" y="1752600"/>
            <a:ext cx="7315200" cy="23083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// Create connection</a:t>
            </a:r>
          </a:p>
          <a:p>
            <a:r>
              <a:rPr lang="en-US" smtClean="0"/>
              <a:t>$con=</a:t>
            </a:r>
            <a:r>
              <a:rPr lang="en-US" b="1" smtClean="0"/>
              <a:t>mysqli_connect</a:t>
            </a:r>
            <a:r>
              <a:rPr lang="en-US" smtClean="0"/>
              <a:t>(“localhost”, “root”, “sa”, “qlsach”);</a:t>
            </a:r>
          </a:p>
          <a:p>
            <a:endParaRPr lang="en-US" smtClean="0"/>
          </a:p>
          <a:p>
            <a:r>
              <a:rPr lang="en-US" smtClean="0"/>
              <a:t>// Check connection</a:t>
            </a:r>
          </a:p>
          <a:p>
            <a:r>
              <a:rPr lang="en-US" smtClean="0"/>
              <a:t>if (mysqli_connect_errno($con))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	echo "Failed to connect to MySQL: ".mysqli_connect_error();</a:t>
            </a:r>
          </a:p>
          <a:p>
            <a:r>
              <a:rPr lang="en-US" smtClean="0"/>
              <a:t>}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 Database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Close a Connection</a:t>
            </a:r>
          </a:p>
          <a:p>
            <a:pPr lvl="1"/>
            <a:r>
              <a:rPr lang="en-US" smtClean="0"/>
              <a:t>The connection will be closed automatically when the script ends. To close the connection before, use the mysqli_close() function:</a:t>
            </a:r>
          </a:p>
          <a:p>
            <a:endParaRPr lang="en-US" smtClean="0"/>
          </a:p>
          <a:p>
            <a:pPr lvl="1"/>
            <a:r>
              <a:rPr lang="en-US" smtClean="0"/>
              <a:t>Example: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76400" y="2286000"/>
            <a:ext cx="6172200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mysqli_close($con);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200400"/>
            <a:ext cx="7315200" cy="31393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// Create connection</a:t>
            </a:r>
          </a:p>
          <a:p>
            <a:r>
              <a:rPr lang="en-US" smtClean="0"/>
              <a:t>$con=mysqli_connect(“localhost”, “root”, “sa”, “qlsach”);</a:t>
            </a:r>
          </a:p>
          <a:p>
            <a:endParaRPr lang="en-US" smtClean="0"/>
          </a:p>
          <a:p>
            <a:r>
              <a:rPr lang="en-US" smtClean="0"/>
              <a:t>// Check connection</a:t>
            </a:r>
          </a:p>
          <a:p>
            <a:r>
              <a:rPr lang="en-US" smtClean="0"/>
              <a:t>if (mysqli_connect_errno($con))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	echo "Failed to connect to MySQL: ".mysqli_connect_error();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//Close connection</a:t>
            </a:r>
          </a:p>
          <a:p>
            <a:r>
              <a:rPr lang="en-US" b="1" smtClean="0"/>
              <a:t>mysqli_close($con);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Building SQL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2400" y="1219199"/>
          <a:ext cx="8839200" cy="502920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85516"/>
                <a:gridCol w="7753684"/>
              </a:tblGrid>
              <a:tr h="484982">
                <a:tc>
                  <a:txBody>
                    <a:bodyPr/>
                    <a:lstStyle/>
                    <a:p>
                      <a:r>
                        <a:rPr lang="en-US" smtClean="0"/>
                        <a:t>SQL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Syntax</a:t>
                      </a:r>
                      <a:endParaRPr lang="en-US"/>
                    </a:p>
                  </a:txBody>
                  <a:tcPr/>
                </a:tc>
              </a:tr>
              <a:tr h="837093"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 DATABASE database_name;</a:t>
                      </a:r>
                    </a:p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 TABLE table_name(col_name1</a:t>
                      </a:r>
                      <a:r>
                        <a:rPr lang="en-US" sz="1800" b="0" i="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datatype</a:t>
                      </a: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 col_name2</a:t>
                      </a:r>
                      <a:r>
                        <a:rPr lang="en-US" sz="1800" b="0" i="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datatype</a:t>
                      </a: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…);</a:t>
                      </a:r>
                      <a:endParaRPr lang="en-US"/>
                    </a:p>
                  </a:txBody>
                  <a:tcPr/>
                </a:tc>
              </a:tr>
              <a:tr h="837093"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table_name (column1, column2, column3,...)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 (value1, value2, value3,...)</a:t>
                      </a:r>
                      <a:endParaRPr lang="en-US"/>
                    </a:p>
                  </a:txBody>
                  <a:tcPr/>
                </a:tc>
              </a:tr>
              <a:tr h="1195847"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table_name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 column1=value, column2=value2,...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some_column=some_value</a:t>
                      </a:r>
                      <a:endParaRPr lang="en-US"/>
                    </a:p>
                  </a:txBody>
                  <a:tcPr/>
                </a:tc>
              </a:tr>
              <a:tr h="837093"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table_name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some_column = some_value</a:t>
                      </a:r>
                      <a:endParaRPr lang="en-US"/>
                    </a:p>
                  </a:txBody>
                  <a:tcPr/>
                </a:tc>
              </a:tr>
              <a:tr h="837093">
                <a:tc>
                  <a:txBody>
                    <a:bodyPr/>
                    <a:lstStyle/>
                    <a:p>
                      <a:r>
                        <a:rPr lang="en-US" smtClean="0"/>
                        <a:t>SELECT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column_name(s)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table_name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Building SQL-Example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265</a:t>
            </a:fld>
            <a:endParaRPr lang="en-US"/>
          </a:p>
        </p:txBody>
      </p:sp>
      <p:graphicFrame>
        <p:nvGraphicFramePr>
          <p:cNvPr id="9" name="Content Placeholder 4"/>
          <p:cNvGraphicFramePr>
            <a:graphicFrameLocks noGrp="1"/>
          </p:cNvGraphicFramePr>
          <p:nvPr>
            <p:ph idx="1"/>
          </p:nvPr>
        </p:nvGraphicFramePr>
        <p:xfrm>
          <a:off x="152400" y="1143000"/>
          <a:ext cx="8839200" cy="530513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85516"/>
                <a:gridCol w="7753684"/>
              </a:tblGrid>
              <a:tr h="344855">
                <a:tc>
                  <a:txBody>
                    <a:bodyPr/>
                    <a:lstStyle/>
                    <a:p>
                      <a:r>
                        <a:rPr lang="en-US" smtClean="0"/>
                        <a:t>SQL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Syntax</a:t>
                      </a:r>
                      <a:endParaRPr lang="en-US"/>
                    </a:p>
                  </a:txBody>
                  <a:tcPr/>
                </a:tc>
              </a:tr>
              <a:tr h="2155346"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 DATABASE db_sach;</a:t>
                      </a:r>
                    </a:p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 TABLE tb_sach</a:t>
                      </a:r>
                    </a:p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ma_sach INT NOT NULL AUTO_INCREMENT, PRIMARY KEY(ma_sach),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ten_sach VARCHAR(100),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tac_gia VARCHAR(50),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nam_xb INT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/>
                </a:tc>
              </a:tr>
              <a:tr h="603497"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tb_sach (ten_sach, tac_gia, nam_xb)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 (‘Kỹ</a:t>
                      </a:r>
                      <a:r>
                        <a:rPr lang="en-US" sz="1800" b="0" i="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thuật lập trình’</a:t>
                      </a: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‘Phạm</a:t>
                      </a:r>
                      <a:r>
                        <a:rPr lang="en-US" sz="1800" b="0" i="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Văn Ất</a:t>
                      </a: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‘2012’)</a:t>
                      </a:r>
                      <a:endParaRPr lang="en-US"/>
                    </a:p>
                  </a:txBody>
                  <a:tcPr/>
                </a:tc>
              </a:tr>
              <a:tr h="862138"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tb_sach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 ten_sach=‘Kỹ</a:t>
                      </a:r>
                      <a:r>
                        <a:rPr lang="en-US" sz="1800" b="0" i="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thuật lập trình nâng cao</a:t>
                      </a: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’, nam_xb=‘2011’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tac_gia=‘Phạm</a:t>
                      </a:r>
                      <a:r>
                        <a:rPr lang="en-US" sz="1800" b="0" i="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Văn Ất</a:t>
                      </a: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/>
                    </a:p>
                  </a:txBody>
                  <a:tcPr/>
                </a:tc>
              </a:tr>
              <a:tr h="603497"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tb_sach</a:t>
                      </a:r>
                      <a:r>
                        <a:rPr lang="en-US" smtClean="0"/>
                        <a:t/>
                      </a:r>
                      <a:br>
                        <a:rPr lang="en-US" smtClean="0"/>
                      </a:b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tac_gia = ‘Phạm</a:t>
                      </a:r>
                      <a:r>
                        <a:rPr lang="en-US" sz="1800" b="0" i="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Văn Ất</a:t>
                      </a: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/>
                    </a:p>
                  </a:txBody>
                  <a:tcPr/>
                </a:tc>
              </a:tr>
              <a:tr h="458813">
                <a:tc>
                  <a:txBody>
                    <a:bodyPr/>
                    <a:lstStyle/>
                    <a:p>
                      <a:r>
                        <a:rPr lang="en-US" smtClean="0"/>
                        <a:t>SELECT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*FROM tb_sach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Excute SQL - mysqli_query()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mysqli_query() function performs a query against the database.</a:t>
            </a:r>
          </a:p>
          <a:p>
            <a:r>
              <a:rPr lang="en-US" smtClean="0"/>
              <a:t>Syntax: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0" y="2514600"/>
            <a:ext cx="6477000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mysqli_query(</a:t>
            </a:r>
            <a:r>
              <a:rPr lang="en-US" i="1" smtClean="0"/>
              <a:t>connection,query,resultmode</a:t>
            </a:r>
            <a:r>
              <a:rPr lang="en-US" smtClean="0"/>
              <a:t>)</a:t>
            </a:r>
            <a:r>
              <a:rPr lang="en-US" i="1" smtClean="0"/>
              <a:t>;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66800" y="3200400"/>
          <a:ext cx="7620000" cy="312448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64632"/>
                <a:gridCol w="5855368"/>
              </a:tblGrid>
              <a:tr h="483020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Parameter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50758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connection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Required. Specifies the MySQL connection to use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53099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query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Required. Specifies the query string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1602897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resultmode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Optional. A constant. Either:</a:t>
                      </a:r>
                    </a:p>
                    <a:p>
                      <a:pPr fontAlgn="t">
                        <a:buFont typeface="Arial"/>
                        <a:buChar char="•"/>
                      </a:pPr>
                      <a:r>
                        <a:rPr lang="en-US"/>
                        <a:t>MYSQLI_USE_RESULT (Use this if we have to retrieve large amount of data)</a:t>
                      </a:r>
                    </a:p>
                    <a:p>
                      <a:pPr fontAlgn="t">
                        <a:buFont typeface="Arial"/>
                        <a:buChar char="•"/>
                      </a:pPr>
                      <a:r>
                        <a:rPr lang="en-US"/>
                        <a:t>MYSQLI_STORE_RESULT (This is default)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Excute SQL - mysqli_query()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267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1600200"/>
            <a:ext cx="7848600" cy="48013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mtClean="0"/>
              <a:t>&lt;?php</a:t>
            </a:r>
            <a:br>
              <a:rPr lang="en-US" smtClean="0"/>
            </a:br>
            <a:r>
              <a:rPr lang="en-US" smtClean="0"/>
              <a:t>//create connection</a:t>
            </a:r>
          </a:p>
          <a:p>
            <a:r>
              <a:rPr lang="en-US" smtClean="0"/>
              <a:t>…</a:t>
            </a:r>
          </a:p>
          <a:p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// Perform queries </a:t>
            </a:r>
            <a:br>
              <a:rPr lang="en-US" smtClean="0"/>
            </a:br>
            <a:r>
              <a:rPr lang="en-US" b="1" smtClean="0"/>
              <a:t>mysqli_query</a:t>
            </a:r>
            <a:r>
              <a:rPr lang="en-US" smtClean="0"/>
              <a:t>($con,“CREATE DATABASE db_sach");</a:t>
            </a:r>
          </a:p>
          <a:p>
            <a:endParaRPr lang="en-US" smtClean="0"/>
          </a:p>
          <a:p>
            <a:r>
              <a:rPr lang="en-US" smtClean="0"/>
              <a:t>$sql= “CREATE TABLE tb_sach(</a:t>
            </a:r>
          </a:p>
          <a:p>
            <a:r>
              <a:rPr lang="en-US" smtClean="0">
                <a:solidFill>
                  <a:schemeClr val="tx1"/>
                </a:solidFill>
              </a:rPr>
              <a:t>ma_sach INT NOT NULL AUTO_INCREMENT, PRIMARY KEY(ma_sach),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chemeClr val="tx1"/>
                </a:solidFill>
              </a:rPr>
              <a:t>ten_sach VARCHAR(100),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chemeClr val="tx1"/>
                </a:solidFill>
              </a:rPr>
              <a:t>tac_gia VARCHAR(50),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chemeClr val="tx1"/>
                </a:solidFill>
              </a:rPr>
              <a:t>nam_xb INT</a:t>
            </a:r>
            <a:endParaRPr lang="en-US" smtClean="0"/>
          </a:p>
          <a:p>
            <a:r>
              <a:rPr lang="en-US" smtClean="0"/>
              <a:t>)“;</a:t>
            </a:r>
          </a:p>
          <a:p>
            <a:r>
              <a:rPr lang="en-US" b="1" smtClean="0"/>
              <a:t>mysqli_query</a:t>
            </a:r>
            <a:r>
              <a:rPr lang="en-US" smtClean="0"/>
              <a:t>($con, $sql);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mysqli_close($con);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 - Display the Result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Using </a:t>
            </a:r>
            <a:r>
              <a:rPr lang="en-US" b="1" smtClean="0"/>
              <a:t>mysqli_fetch_array()</a:t>
            </a:r>
          </a:p>
          <a:p>
            <a:pPr lvl="1"/>
            <a:r>
              <a:rPr lang="en-US" smtClean="0"/>
              <a:t>The mysqli_fetch_array() function fetches a result row as an associative array, a numeric array, or both.</a:t>
            </a:r>
          </a:p>
          <a:p>
            <a:pPr lvl="1"/>
            <a:r>
              <a:rPr lang="en-US" b="1" smtClean="0"/>
              <a:t>Note:</a:t>
            </a:r>
            <a:r>
              <a:rPr lang="en-US" smtClean="0"/>
              <a:t> Fieldnames returned from this function are case-sensitive.</a:t>
            </a:r>
          </a:p>
          <a:p>
            <a:r>
              <a:rPr lang="en-US" smtClean="0"/>
              <a:t>Syntax: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268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38400" y="2895600"/>
            <a:ext cx="4003981" cy="369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mtClean="0"/>
              <a:t>mysqli_fetch_array(</a:t>
            </a:r>
            <a:r>
              <a:rPr lang="en-US" i="1" smtClean="0"/>
              <a:t>result,resulttype</a:t>
            </a:r>
            <a:r>
              <a:rPr lang="en-US" smtClean="0"/>
              <a:t>)</a:t>
            </a:r>
            <a:r>
              <a:rPr lang="en-US" i="1" smtClean="0"/>
              <a:t>;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3657600"/>
          <a:ext cx="8153400" cy="25577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71600"/>
                <a:gridCol w="6781800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Parameter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result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Required. Specifies a result set identifier returned by mysqli_query(), mysqli_store_result() or mysqli_use_result()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resulttype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>
                        <a:buFont typeface="Arial"/>
                        <a:buNone/>
                      </a:pPr>
                      <a:r>
                        <a:rPr lang="en-US"/>
                        <a:t>Optional. Specifies what type of array that should be produced. Can be one of the following </a:t>
                      </a:r>
                      <a:r>
                        <a:rPr lang="en-US" smtClean="0"/>
                        <a:t>values:</a:t>
                      </a:r>
                    </a:p>
                    <a:p>
                      <a:pPr marL="177800" indent="0" fontAlgn="t">
                        <a:buFont typeface="Arial" pitchFamily="34" charset="0"/>
                        <a:buChar char="•"/>
                      </a:pPr>
                      <a:r>
                        <a:rPr lang="en-US" smtClean="0"/>
                        <a:t>MYSQLI_ASSOC</a:t>
                      </a:r>
                      <a:endParaRPr lang="en-US"/>
                    </a:p>
                    <a:p>
                      <a:pPr marL="177800" indent="0" fontAlgn="t">
                        <a:buFont typeface="Arial" pitchFamily="34" charset="0"/>
                        <a:buChar char="•"/>
                      </a:pPr>
                      <a:r>
                        <a:rPr lang="en-US"/>
                        <a:t>MYSQLI_NUM</a:t>
                      </a:r>
                    </a:p>
                    <a:p>
                      <a:pPr marL="177800" indent="0" fontAlgn="t">
                        <a:buFont typeface="Arial" pitchFamily="34" charset="0"/>
                        <a:buChar char="•"/>
                      </a:pPr>
                      <a:r>
                        <a:rPr lang="en-US"/>
                        <a:t>MYSQLI_BOTH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 - Display the Result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5334000"/>
          </a:xfrm>
        </p:spPr>
        <p:txBody>
          <a:bodyPr/>
          <a:lstStyle/>
          <a:p>
            <a:r>
              <a:rPr lang="en-US" b="1" smtClean="0"/>
              <a:t>Example: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269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1600200"/>
            <a:ext cx="8458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&lt;?php</a:t>
            </a:r>
            <a:br>
              <a:rPr lang="en-US" smtClean="0"/>
            </a:br>
            <a:r>
              <a:rPr lang="en-US" smtClean="0"/>
              <a:t>//create connection</a:t>
            </a:r>
          </a:p>
          <a:p>
            <a:r>
              <a:rPr lang="en-US" smtClean="0"/>
              <a:t>…</a:t>
            </a:r>
          </a:p>
          <a:p>
            <a:endParaRPr lang="en-US" smtClean="0"/>
          </a:p>
          <a:p>
            <a:r>
              <a:rPr lang="en-US" smtClean="0"/>
              <a:t>//excute sql</a:t>
            </a:r>
            <a:br>
              <a:rPr lang="en-US" smtClean="0"/>
            </a:br>
            <a:r>
              <a:rPr lang="en-US" smtClean="0"/>
              <a:t>$result = mysqli_query($con,"SELECT * FROM tb_sach");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while($row = mysqli_fetch_array($result))</a:t>
            </a:r>
            <a:br>
              <a:rPr lang="en-US" smtClean="0"/>
            </a:br>
            <a:r>
              <a:rPr lang="en-US" smtClean="0"/>
              <a:t>  {</a:t>
            </a:r>
            <a:br>
              <a:rPr lang="en-US" smtClean="0"/>
            </a:br>
            <a:r>
              <a:rPr lang="en-US" smtClean="0"/>
              <a:t>  echo $row[‘ma_sach'] . " " . $row[‘ten_sach'];</a:t>
            </a:r>
            <a:br>
              <a:rPr lang="en-US" smtClean="0"/>
            </a:br>
            <a:r>
              <a:rPr lang="en-US" smtClean="0"/>
              <a:t>  echo "&lt;br /&gt;";</a:t>
            </a:r>
            <a:br>
              <a:rPr lang="en-US" smtClean="0"/>
            </a:br>
            <a:r>
              <a:rPr lang="en-US" smtClean="0"/>
              <a:t>  }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mysqli_close($con);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Empty HTML Elements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elements with no content are called empty elements.</a:t>
            </a:r>
          </a:p>
          <a:p>
            <a:r>
              <a:rPr lang="en-US" smtClean="0"/>
              <a:t>&lt;</a:t>
            </a:r>
            <a:r>
              <a:rPr lang="en-US" err="1" smtClean="0"/>
              <a:t>br</a:t>
            </a:r>
            <a:r>
              <a:rPr lang="en-US" smtClean="0"/>
              <a:t>&gt; is an empty element without a closing tag </a:t>
            </a:r>
          </a:p>
          <a:p>
            <a:pPr lvl="1"/>
            <a:r>
              <a:rPr lang="en-US" smtClean="0"/>
              <a:t>the &lt;</a:t>
            </a:r>
            <a:r>
              <a:rPr lang="en-US" err="1" smtClean="0"/>
              <a:t>br</a:t>
            </a:r>
            <a:r>
              <a:rPr lang="en-US" smtClean="0"/>
              <a:t>&gt; tag defines a line break</a:t>
            </a:r>
          </a:p>
          <a:p>
            <a:r>
              <a:rPr lang="en-US" b="1" smtClean="0"/>
              <a:t>Tip:</a:t>
            </a:r>
            <a:r>
              <a:rPr lang="en-US" smtClean="0"/>
              <a:t> In XHTML, all elements must be closed. Adding a slash inside the start tag, like &lt;</a:t>
            </a:r>
            <a:r>
              <a:rPr lang="en-US" err="1" smtClean="0"/>
              <a:t>br</a:t>
            </a:r>
            <a:r>
              <a:rPr lang="en-US" smtClean="0"/>
              <a:t> /&gt;, is the proper way of closing empty elements in XHTML (and XML).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 - Display the Result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5334000"/>
          </a:xfrm>
        </p:spPr>
        <p:txBody>
          <a:bodyPr/>
          <a:lstStyle/>
          <a:p>
            <a:r>
              <a:rPr lang="en-US" smtClean="0"/>
              <a:t>The example above stores the data returned by the mysql_query() function in the $result variable.</a:t>
            </a:r>
          </a:p>
          <a:p>
            <a:r>
              <a:rPr lang="en-US" smtClean="0"/>
              <a:t>Next, we use the mysqli_fetch_array() function to return the first row from the recordset as an array. </a:t>
            </a:r>
          </a:p>
          <a:p>
            <a:r>
              <a:rPr lang="en-US" smtClean="0"/>
              <a:t>Each call to mysqli_fetch_array() returns the next row in the recordset. </a:t>
            </a:r>
          </a:p>
          <a:p>
            <a:r>
              <a:rPr lang="en-US" smtClean="0"/>
              <a:t>The while loop loops through all the records in the recordset. </a:t>
            </a:r>
          </a:p>
          <a:p>
            <a:r>
              <a:rPr lang="en-US" smtClean="0"/>
              <a:t>To print the value of each row, we use the PHP $row variable ($row['FirstName'] and $row['LastName']).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the Result in an HTML Table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271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1066800"/>
            <a:ext cx="838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&lt;?php</a:t>
            </a:r>
          </a:p>
          <a:p>
            <a:r>
              <a:rPr lang="en-US" smtClean="0"/>
              <a:t>…</a:t>
            </a:r>
          </a:p>
          <a:p>
            <a:r>
              <a:rPr lang="en-US" smtClean="0"/>
              <a:t>$result = mysqli_query($con,"SELECT * FROM Persons");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b="1" smtClean="0"/>
              <a:t>echo "&lt;table border='1'&gt;</a:t>
            </a:r>
            <a:br>
              <a:rPr lang="en-US" b="1" smtClean="0"/>
            </a:br>
            <a:r>
              <a:rPr lang="en-US" b="1" smtClean="0"/>
              <a:t>&lt;tr&gt;</a:t>
            </a:r>
            <a:br>
              <a:rPr lang="en-US" b="1" smtClean="0"/>
            </a:br>
            <a:r>
              <a:rPr lang="en-US" b="1" smtClean="0"/>
              <a:t>&lt;th&gt;Firstname&lt;/th&gt;</a:t>
            </a:r>
            <a:br>
              <a:rPr lang="en-US" b="1" smtClean="0"/>
            </a:br>
            <a:r>
              <a:rPr lang="en-US" b="1" smtClean="0"/>
              <a:t>&lt;th&gt;Lastname&lt;/th&gt;</a:t>
            </a:r>
            <a:br>
              <a:rPr lang="en-US" b="1" smtClean="0"/>
            </a:br>
            <a:r>
              <a:rPr lang="en-US" b="1" smtClean="0"/>
              <a:t>&lt;/tr&gt;";</a:t>
            </a:r>
            <a:br>
              <a:rPr lang="en-US" b="1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while($row = mysqli_fetch_array($result))</a:t>
            </a:r>
            <a:br>
              <a:rPr lang="en-US" smtClean="0"/>
            </a:br>
            <a:r>
              <a:rPr lang="en-US" smtClean="0"/>
              <a:t>  {</a:t>
            </a:r>
            <a:br>
              <a:rPr lang="en-US" smtClean="0"/>
            </a:br>
            <a:r>
              <a:rPr lang="en-US" smtClean="0"/>
              <a:t>  echo "&lt;tr&gt;";</a:t>
            </a:r>
            <a:br>
              <a:rPr lang="en-US" smtClean="0"/>
            </a:br>
            <a:r>
              <a:rPr lang="en-US" smtClean="0"/>
              <a:t>  echo "&lt;td&gt;" . $row['FirstName'] . "&lt;/td&gt;";</a:t>
            </a:r>
            <a:br>
              <a:rPr lang="en-US" smtClean="0"/>
            </a:br>
            <a:r>
              <a:rPr lang="en-US" smtClean="0"/>
              <a:t>  echo "&lt;td&gt;" . $row['LastName'] . "&lt;/td&gt;";</a:t>
            </a:r>
            <a:br>
              <a:rPr lang="en-US" smtClean="0"/>
            </a:br>
            <a:r>
              <a:rPr lang="en-US" smtClean="0"/>
              <a:t>  echo "&lt;/tr&gt;";</a:t>
            </a:r>
            <a:br>
              <a:rPr lang="en-US" smtClean="0"/>
            </a:br>
            <a:r>
              <a:rPr lang="en-US" smtClean="0"/>
              <a:t>  }</a:t>
            </a:r>
            <a:br>
              <a:rPr lang="en-US" smtClean="0"/>
            </a:br>
            <a:r>
              <a:rPr lang="en-US" b="1" smtClean="0"/>
              <a:t>echo "&lt;/table&gt;";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mysqli_close($con);</a:t>
            </a:r>
            <a:br>
              <a:rPr lang="en-US" smtClean="0"/>
            </a:br>
            <a:r>
              <a:rPr lang="en-US" smtClean="0"/>
              <a:t>?&gt;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5 MySQLi Functions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You can reference  at </a:t>
            </a:r>
            <a:r>
              <a:rPr lang="en-US" smtClean="0">
                <a:hlinkClick r:id="rId2"/>
              </a:rPr>
              <a:t>http://w3schools.com/php/php_ref_mysqli.asp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problem if time left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Tip: Use Lowercase Tags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tags are not case sensitive: &lt;P&gt; means the same as &lt;p&gt;. Many web sites use uppercase HTML tags.</a:t>
            </a:r>
          </a:p>
          <a:p>
            <a:r>
              <a:rPr lang="en-US" smtClean="0"/>
              <a:t>W3Schools use lowercase tags because the World Wide Web Consortium (W3C) </a:t>
            </a:r>
            <a:r>
              <a:rPr lang="en-US" b="1" smtClean="0"/>
              <a:t>recommends</a:t>
            </a:r>
            <a:r>
              <a:rPr lang="en-US" smtClean="0"/>
              <a:t> lowercase in HTML 4, and </a:t>
            </a:r>
            <a:r>
              <a:rPr lang="en-US" b="1" smtClean="0"/>
              <a:t>demands</a:t>
            </a:r>
            <a:r>
              <a:rPr lang="en-US" smtClean="0"/>
              <a:t> lowercase tags in XHTML.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 Attributes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Attributes provide additional information about HTML elements.</a:t>
            </a:r>
          </a:p>
          <a:p>
            <a:r>
              <a:rPr lang="en-US" smtClean="0"/>
              <a:t>HTML elements can have </a:t>
            </a:r>
            <a:r>
              <a:rPr lang="en-US" b="1" smtClean="0"/>
              <a:t>attributes</a:t>
            </a:r>
            <a:endParaRPr lang="en-US" smtClean="0"/>
          </a:p>
          <a:p>
            <a:r>
              <a:rPr lang="en-US" smtClean="0"/>
              <a:t>Attributes provide </a:t>
            </a:r>
            <a:r>
              <a:rPr lang="en-US" b="1" smtClean="0"/>
              <a:t>additional information</a:t>
            </a:r>
            <a:r>
              <a:rPr lang="en-US" smtClean="0"/>
              <a:t> about an element</a:t>
            </a:r>
          </a:p>
          <a:p>
            <a:r>
              <a:rPr lang="en-US" smtClean="0"/>
              <a:t>Attributes are always specified in </a:t>
            </a:r>
            <a:r>
              <a:rPr lang="en-US" b="1" smtClean="0"/>
              <a:t>the start tag</a:t>
            </a:r>
            <a:endParaRPr lang="en-US" smtClean="0"/>
          </a:p>
          <a:p>
            <a:r>
              <a:rPr lang="en-US" smtClean="0"/>
              <a:t>Attributes come in name/value pairs like: </a:t>
            </a:r>
            <a:r>
              <a:rPr lang="en-US" b="1" smtClean="0"/>
              <a:t>name="value"</a:t>
            </a:r>
            <a:endParaRPr lang="en-US" smtClean="0"/>
          </a:p>
          <a:p>
            <a:r>
              <a:rPr lang="en-US" smtClean="0"/>
              <a:t>Attribute Example</a:t>
            </a:r>
          </a:p>
          <a:p>
            <a:pPr lvl="1"/>
            <a:r>
              <a:rPr lang="en-US" smtClean="0"/>
              <a:t>HTML links are defined with the &lt;a&gt; tag. The link address is specified in the </a:t>
            </a:r>
            <a:r>
              <a:rPr lang="en-US" b="1" err="1" smtClean="0"/>
              <a:t>href</a:t>
            </a:r>
            <a:r>
              <a:rPr lang="en-US" b="1" smtClean="0"/>
              <a:t> attribute</a:t>
            </a:r>
            <a:r>
              <a:rPr lang="en-US" smtClean="0"/>
              <a:t>:</a:t>
            </a:r>
          </a:p>
          <a:p>
            <a:pPr lvl="1"/>
            <a:r>
              <a:rPr lang="en-US" smtClean="0"/>
              <a:t>&lt;a </a:t>
            </a:r>
            <a:r>
              <a:rPr lang="en-US" err="1" smtClean="0"/>
              <a:t>href</a:t>
            </a:r>
            <a:r>
              <a:rPr lang="en-US" smtClean="0"/>
              <a:t>="http://www.w3schools.com"&gt;This is a link&lt;/a&gt;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 (tt)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200" y="1371600"/>
          <a:ext cx="8915400" cy="4648200"/>
        </p:xfrm>
        <a:graphic>
          <a:graphicData uri="http://schemas.openxmlformats.org/drawingml/2006/table">
            <a:tbl>
              <a:tblPr/>
              <a:tblGrid>
                <a:gridCol w="8915400"/>
              </a:tblGrid>
              <a:tr h="7747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</a:rPr>
                        <a:t>KQHT 1</a:t>
                      </a: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: Trình bày tổng quan về mạng Internet và Web</a:t>
                      </a:r>
                    </a:p>
                  </a:txBody>
                  <a:tcPr marL="68189" marR="681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7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</a:rPr>
                        <a:t>KQHT 2</a:t>
                      </a: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: Trình bày tổng quan về thiết kế Web</a:t>
                      </a:r>
                    </a:p>
                  </a:txBody>
                  <a:tcPr marL="68189" marR="681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7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</a:rPr>
                        <a:t>KQHT 3</a:t>
                      </a: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: Vận dụng ngôn ngữ HTML để thiết kế trang Web</a:t>
                      </a:r>
                    </a:p>
                  </a:txBody>
                  <a:tcPr marL="68189" marR="681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7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</a:rPr>
                        <a:t>KQHT 4</a:t>
                      </a: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: Vận dụng CSS để định dạng trang Web</a:t>
                      </a:r>
                    </a:p>
                  </a:txBody>
                  <a:tcPr marL="68189" marR="681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7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</a:rPr>
                        <a:t>KQHT 5</a:t>
                      </a: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: Vận dụng JavaScript để xây dựng các tương tác người dùng cho trang Web</a:t>
                      </a:r>
                    </a:p>
                  </a:txBody>
                  <a:tcPr marL="68189" marR="681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7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</a:rPr>
                        <a:t>KQHT 6</a:t>
                      </a: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</a:rPr>
                        <a:t>: Vận dụng ngôn ngữ PHP và HQT CSDL để thiết kế trang Web</a:t>
                      </a:r>
                    </a:p>
                  </a:txBody>
                  <a:tcPr marL="68189" marR="681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Attributes 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complete list of legal attributes for each HTML element is listed in our: </a:t>
            </a:r>
            <a:r>
              <a:rPr lang="en-US" smtClean="0">
                <a:hlinkClick r:id="rId2"/>
              </a:rPr>
              <a:t>HTML Tag Reference</a:t>
            </a:r>
            <a:r>
              <a:rPr lang="en-US" smtClean="0"/>
              <a:t>.</a:t>
            </a:r>
          </a:p>
          <a:p>
            <a:r>
              <a:rPr lang="en-US" smtClean="0"/>
              <a:t>Below is a list of some attributes that can be used on any HTML element:</a:t>
            </a:r>
          </a:p>
          <a:p>
            <a:pPr>
              <a:buNone/>
            </a:pP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3048000"/>
          <a:ext cx="7848600" cy="23926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447800"/>
                <a:gridCol w="640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Attribute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Description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class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Specifies one or more </a:t>
                      </a:r>
                      <a:r>
                        <a:rPr lang="en-US" sz="1800" kern="1200" err="1" smtClean="0"/>
                        <a:t>classnames</a:t>
                      </a:r>
                      <a:r>
                        <a:rPr lang="en-US" sz="1800" kern="1200" smtClean="0"/>
                        <a:t> for an element (refers to a class in a style sheet)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Specifies a unique id for an element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style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Specifies an inline CSS style for an element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title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Specifies extra information about an element (displayed as a tool tip)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 Headings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Headings are important in HTML documents.</a:t>
            </a:r>
          </a:p>
          <a:p>
            <a:r>
              <a:rPr lang="en-US" smtClean="0"/>
              <a:t>Headings are defined with the &lt;h1&gt; to &lt;h6&gt; tags.</a:t>
            </a:r>
          </a:p>
          <a:p>
            <a:pPr lvl="1"/>
            <a:r>
              <a:rPr lang="en-US" smtClean="0"/>
              <a:t>&lt;h1&gt; defines the most important heading. &lt;h6&gt; defines the least important heading.</a:t>
            </a:r>
          </a:p>
          <a:p>
            <a:pPr lvl="1"/>
            <a:r>
              <a:rPr lang="en-US" b="1" smtClean="0"/>
              <a:t>Note:</a:t>
            </a:r>
            <a:r>
              <a:rPr lang="en-US" smtClean="0"/>
              <a:t> Browsers automatically add some empty space (a margin) before and after each heading.</a:t>
            </a:r>
          </a:p>
          <a:p>
            <a:r>
              <a:rPr lang="en-US" smtClean="0"/>
              <a:t>Headings Are Important</a:t>
            </a:r>
          </a:p>
          <a:p>
            <a:pPr lvl="1"/>
            <a:r>
              <a:rPr lang="en-US" smtClean="0"/>
              <a:t>Use HTML headings for headings only. Don't use headings to make text </a:t>
            </a:r>
            <a:r>
              <a:rPr lang="en-US" b="1" smtClean="0"/>
              <a:t>BIG</a:t>
            </a:r>
            <a:r>
              <a:rPr lang="en-US" smtClean="0"/>
              <a:t> or </a:t>
            </a:r>
            <a:r>
              <a:rPr lang="en-US" b="1" smtClean="0"/>
              <a:t>bold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Search engines use your headings to index the structure and content of your web pages.</a:t>
            </a:r>
          </a:p>
          <a:p>
            <a:pPr lvl="1"/>
            <a:r>
              <a:rPr lang="en-US" smtClean="0"/>
              <a:t>Since users may skim your pages by its headings, it is important to use headings to show the document structure.</a:t>
            </a:r>
          </a:p>
          <a:p>
            <a:pPr lvl="1"/>
            <a:r>
              <a:rPr lang="en-US" smtClean="0"/>
              <a:t>H1 headings should be used as main headings, followed by H2 headings, then the less important H3 headings, and so 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 Lines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&lt;hr&gt;tag creates a horizontal line in an HTML page.</a:t>
            </a:r>
            <a:br>
              <a:rPr lang="en-US" smtClean="0"/>
            </a:br>
            <a:r>
              <a:rPr lang="en-US" smtClean="0"/>
              <a:t>The hr element can be used to separate content:</a:t>
            </a:r>
          </a:p>
          <a:p>
            <a:pPr lvl="1"/>
            <a:r>
              <a:rPr lang="en-US" smtClean="0"/>
              <a:t>&lt;p&gt;This is a paragraph.&lt;/p&gt;</a:t>
            </a:r>
            <a:br>
              <a:rPr lang="en-US" smtClean="0"/>
            </a:br>
            <a:r>
              <a:rPr lang="en-US" smtClean="0"/>
              <a:t>&lt;hr&gt;</a:t>
            </a:r>
            <a:br>
              <a:rPr lang="en-US" smtClean="0"/>
            </a:br>
            <a:r>
              <a:rPr lang="en-US" smtClean="0"/>
              <a:t>&lt;p&gt;This is a paragraph.&lt;/p&gt;</a:t>
            </a:r>
            <a:br>
              <a:rPr lang="en-US" smtClean="0"/>
            </a:br>
            <a:r>
              <a:rPr lang="en-US" smtClean="0"/>
              <a:t>&lt;hr&gt;</a:t>
            </a:r>
            <a:br>
              <a:rPr lang="en-US" smtClean="0"/>
            </a:br>
            <a:r>
              <a:rPr lang="en-US" smtClean="0"/>
              <a:t>&lt;p&gt;This is a paragraph.&lt;/p&gt;</a:t>
            </a:r>
          </a:p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49780" t="31250" r="20804" b="40625"/>
          <a:stretch>
            <a:fillRect/>
          </a:stretch>
        </p:blipFill>
        <p:spPr bwMode="auto">
          <a:xfrm>
            <a:off x="1371600" y="3657600"/>
            <a:ext cx="6629400" cy="2800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Comments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Comments can be inserted into the HTML code to make it more readable and understandable. Comments are ignored by the browser and are not displayed.</a:t>
            </a:r>
          </a:p>
          <a:p>
            <a:r>
              <a:rPr lang="en-US" smtClean="0"/>
              <a:t>Comments are written like this:</a:t>
            </a:r>
          </a:p>
          <a:p>
            <a:pPr lvl="1"/>
            <a:r>
              <a:rPr lang="en-US" smtClean="0"/>
              <a:t>&lt;!-- This is a comment --&gt;</a:t>
            </a:r>
          </a:p>
          <a:p>
            <a:pPr lvl="1">
              <a:buNone/>
            </a:pPr>
            <a:r>
              <a:rPr lang="en-US" smtClean="0"/>
              <a:t>	&lt;p&gt;This is a regular paragraph&lt;/p&gt;</a:t>
            </a:r>
          </a:p>
          <a:p>
            <a:pPr lvl="1">
              <a:buNone/>
            </a:pPr>
            <a:endParaRPr lang="en-US" smtClean="0"/>
          </a:p>
          <a:p>
            <a:pPr lvl="1">
              <a:buNone/>
            </a:pPr>
            <a:endParaRPr lang="en-US" smtClean="0"/>
          </a:p>
          <a:p>
            <a:pPr lvl="1">
              <a:buNone/>
            </a:pPr>
            <a:endParaRPr lang="en-US" smtClean="0"/>
          </a:p>
          <a:p>
            <a:pPr lvl="1">
              <a:buNone/>
            </a:pPr>
            <a:endParaRPr lang="en-US" smtClean="0"/>
          </a:p>
          <a:p>
            <a:pPr lvl="1">
              <a:buNone/>
            </a:pPr>
            <a:endParaRPr lang="en-US" smtClean="0"/>
          </a:p>
          <a:p>
            <a:pPr lvl="1">
              <a:buNone/>
            </a:pPr>
            <a:endParaRPr lang="en-US" smtClean="0"/>
          </a:p>
          <a:p>
            <a:pPr lvl="1"/>
            <a:r>
              <a:rPr lang="en-US" b="1" smtClean="0"/>
              <a:t>Note:</a:t>
            </a:r>
            <a:r>
              <a:rPr lang="en-US" smtClean="0"/>
              <a:t> There is an exclamation point after the opening bracket, but not before the closing bracket.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49780" t="31250" r="24451" b="53125"/>
          <a:stretch>
            <a:fillRect/>
          </a:stretch>
        </p:blipFill>
        <p:spPr bwMode="auto">
          <a:xfrm>
            <a:off x="2209800" y="3505200"/>
            <a:ext cx="5562600" cy="189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 Paragraphs</a:t>
            </a:r>
            <a:endParaRPr lang="en-US" b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documents are divided into paragraphs.</a:t>
            </a:r>
          </a:p>
          <a:p>
            <a:r>
              <a:rPr lang="en-US" smtClean="0"/>
              <a:t>Paragraphs are defined with the &lt;p&gt; tag.</a:t>
            </a:r>
          </a:p>
          <a:p>
            <a:pPr lvl="1"/>
            <a:r>
              <a:rPr lang="en-US" b="1" smtClean="0"/>
              <a:t>Note:</a:t>
            </a:r>
            <a:r>
              <a:rPr lang="en-US" smtClean="0"/>
              <a:t> Browsers automatically add an empty line before and after a paragraph.</a:t>
            </a:r>
          </a:p>
          <a:p>
            <a:r>
              <a:rPr lang="en-US" smtClean="0"/>
              <a:t>Don't Forget the End Tag</a:t>
            </a:r>
          </a:p>
          <a:p>
            <a:pPr lvl="1"/>
            <a:r>
              <a:rPr lang="en-US" smtClean="0"/>
              <a:t>Future version of HTML will not allow you to skip end tags.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Line Breaks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Use the &lt;</a:t>
            </a:r>
            <a:r>
              <a:rPr lang="en-US" err="1" smtClean="0"/>
              <a:t>br</a:t>
            </a:r>
            <a:r>
              <a:rPr lang="en-US" smtClean="0"/>
              <a:t>&gt; tag if you want a line break (a new line) without starting a new paragraph:</a:t>
            </a:r>
          </a:p>
          <a:p>
            <a:pPr lvl="1"/>
            <a:r>
              <a:rPr lang="en-US" smtClean="0"/>
              <a:t>&lt;p&gt;This is&lt;</a:t>
            </a:r>
            <a:r>
              <a:rPr lang="en-US" err="1" smtClean="0"/>
              <a:t>br</a:t>
            </a:r>
            <a:r>
              <a:rPr lang="en-US" smtClean="0"/>
              <a:t>&gt;a </a:t>
            </a:r>
            <a:r>
              <a:rPr lang="en-US" err="1" smtClean="0"/>
              <a:t>para</a:t>
            </a:r>
            <a:r>
              <a:rPr lang="en-US" smtClean="0"/>
              <a:t>&lt;</a:t>
            </a:r>
            <a:r>
              <a:rPr lang="en-US" err="1" smtClean="0"/>
              <a:t>br</a:t>
            </a:r>
            <a:r>
              <a:rPr lang="en-US" smtClean="0"/>
              <a:t>&gt;graph with line breaks&lt;/p&gt;</a:t>
            </a:r>
          </a:p>
          <a:p>
            <a:r>
              <a:rPr lang="en-US" smtClean="0"/>
              <a:t>The &lt;</a:t>
            </a:r>
            <a:r>
              <a:rPr lang="en-US" err="1" smtClean="0"/>
              <a:t>br</a:t>
            </a:r>
            <a:r>
              <a:rPr lang="en-US" smtClean="0"/>
              <a:t>&gt; element is an empty HTML element. </a:t>
            </a:r>
          </a:p>
          <a:p>
            <a:pPr lvl="1"/>
            <a:r>
              <a:rPr lang="en-US" smtClean="0"/>
              <a:t>It has no end tag</a:t>
            </a:r>
          </a:p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0366" t="31250" r="22108" b="53125"/>
          <a:stretch>
            <a:fillRect/>
          </a:stretch>
        </p:blipFill>
        <p:spPr bwMode="auto">
          <a:xfrm>
            <a:off x="2286000" y="3429000"/>
            <a:ext cx="5562600" cy="1775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Output - Useful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You cannot be sure how HTML will be displayed. </a:t>
            </a:r>
          </a:p>
          <a:p>
            <a:pPr lvl="1"/>
            <a:r>
              <a:rPr lang="en-US" smtClean="0"/>
              <a:t>Large or small screens, and resized windows will create different results.</a:t>
            </a:r>
          </a:p>
          <a:p>
            <a:r>
              <a:rPr lang="en-US" smtClean="0"/>
              <a:t>With HTML, you cannot change the output by adding extra spaces or extra lines in your HTML code.</a:t>
            </a:r>
          </a:p>
          <a:p>
            <a:pPr lvl="1"/>
            <a:r>
              <a:rPr lang="en-US" smtClean="0"/>
              <a:t>The browser will remove extra spaces and extra lines when the page is displayed. </a:t>
            </a:r>
          </a:p>
          <a:p>
            <a:pPr lvl="1"/>
            <a:r>
              <a:rPr lang="en-US" smtClean="0"/>
              <a:t>Any number of lines count as one line, and any number of spaces count as one space.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Output - Useful Tips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Source code: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541" t="30208" r="68375" b="17708"/>
          <a:stretch>
            <a:fillRect/>
          </a:stretch>
        </p:blipFill>
        <p:spPr bwMode="auto">
          <a:xfrm>
            <a:off x="2971800" y="1295400"/>
            <a:ext cx="5715000" cy="512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Output - Useful Tips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Result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0366" t="31250" r="1025" b="52083"/>
          <a:stretch>
            <a:fillRect/>
          </a:stretch>
        </p:blipFill>
        <p:spPr bwMode="auto">
          <a:xfrm>
            <a:off x="228600" y="1828800"/>
            <a:ext cx="8710613" cy="1679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Text Formatting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9600" y="1600200"/>
          <a:ext cx="8001000" cy="44475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76400"/>
                <a:gridCol w="632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Tag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Description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&lt;b&gt;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bold text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&lt;em&gt;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emphasized text 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i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</a:t>
                      </a:r>
                      <a:r>
                        <a:rPr lang="en-US" smtClean="0"/>
                        <a:t>italic text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&lt;small&gt;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smaller text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&lt;strong&gt;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important text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&lt;sub&gt;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subscripted text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&lt;sup&gt;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superscripted text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mtClean="0">
                          <a:latin typeface="verdana"/>
                        </a:rPr>
                        <a:t>&lt;u&gt;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mtClean="0">
                          <a:latin typeface="verdana"/>
                        </a:rPr>
                        <a:t>Defines</a:t>
                      </a:r>
                      <a:r>
                        <a:rPr lang="en-US" baseline="0" smtClean="0">
                          <a:latin typeface="verdana"/>
                        </a:rPr>
                        <a:t> underline text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&lt;ins&gt;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inserted text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&lt;del&gt;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deleted text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Tài liệu môn học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Sách, giáo trình chính: </a:t>
            </a:r>
            <a:endParaRPr lang="en-US" smtClean="0"/>
          </a:p>
          <a:p>
            <a:pPr lvl="1"/>
            <a:r>
              <a:rPr lang="en-US" smtClean="0"/>
              <a:t>Phạm  Hữu Khang, X</a:t>
            </a:r>
            <a:r>
              <a:rPr lang="en-US" i="1" smtClean="0"/>
              <a:t>ây dựng ứng dụng Web bằng PHP &amp; MySQL</a:t>
            </a:r>
            <a:r>
              <a:rPr lang="en-US" smtClean="0"/>
              <a:t>, NXB Mũi Cà Mau, 2003.</a:t>
            </a:r>
          </a:p>
          <a:p>
            <a:r>
              <a:rPr lang="en-US" b="1" smtClean="0"/>
              <a:t>Sách tham khảo:</a:t>
            </a:r>
            <a:endParaRPr lang="en-US" smtClean="0"/>
          </a:p>
          <a:p>
            <a:pPr lvl="1"/>
            <a:r>
              <a:rPr lang="en-US" smtClean="0"/>
              <a:t>Khuất Thùy Dương, </a:t>
            </a:r>
            <a:r>
              <a:rPr lang="en-US" i="1" smtClean="0"/>
              <a:t>Giáo trình Lập trình Ứng dụng Web với PHP (tập 1, 2)</a:t>
            </a:r>
            <a:r>
              <a:rPr lang="en-US" smtClean="0"/>
              <a:t>. Đại học Quốc gia TP.HCM, 214 trang.</a:t>
            </a:r>
          </a:p>
          <a:p>
            <a:pPr lvl="1"/>
            <a:r>
              <a:rPr lang="en-US" smtClean="0"/>
              <a:t>Andy Harris, </a:t>
            </a:r>
            <a:r>
              <a:rPr lang="en-US" i="1" smtClean="0"/>
              <a:t>PHP 6/MySQL Programming for the Absolute Beginer</a:t>
            </a:r>
            <a:endParaRPr lang="en-US" smtClean="0"/>
          </a:p>
          <a:p>
            <a:r>
              <a:rPr lang="en-US" b="1" smtClean="0"/>
              <a:t>Khác (website):</a:t>
            </a:r>
            <a:endParaRPr lang="en-US" smtClean="0"/>
          </a:p>
          <a:p>
            <a:pPr lvl="1"/>
            <a:r>
              <a:rPr lang="en-US" smtClean="0"/>
              <a:t>http://www.w3schools.com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Text Formatting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Source code</a:t>
            </a:r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805" t="26042" r="61128" b="42708"/>
          <a:stretch>
            <a:fillRect/>
          </a:stretch>
        </p:blipFill>
        <p:spPr bwMode="auto">
          <a:xfrm>
            <a:off x="533400" y="1905000"/>
            <a:ext cx="8255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Text Formatting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Result: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50366" t="27083" r="10477" b="34375"/>
          <a:stretch>
            <a:fillRect/>
          </a:stretch>
        </p:blipFill>
        <p:spPr bwMode="auto">
          <a:xfrm>
            <a:off x="762000" y="1752600"/>
            <a:ext cx="8001001" cy="4427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 "Computer Output" Tags</a:t>
            </a:r>
            <a:endParaRPr lang="en-US" b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371600"/>
          <a:ext cx="8534400" cy="419099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447800"/>
                <a:gridCol w="7086600"/>
              </a:tblGrid>
              <a:tr h="645109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Tag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709178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&lt;code&gt;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computer code text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709178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kbd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keyboard text 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709178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samp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sample computer code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709178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var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variable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709178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&lt;pre&gt;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preformatted text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81000" y="58674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/>
              <a:t>Note:</a:t>
            </a:r>
            <a:r>
              <a:rPr lang="en-US" smtClean="0"/>
              <a:t> These tags are often used to display computer/programming code.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 "Computer Output" Tags</a:t>
            </a:r>
            <a:endParaRPr lang="en-US" b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Source code: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446" t="30208" r="50220" b="32292"/>
          <a:stretch>
            <a:fillRect/>
          </a:stretch>
        </p:blipFill>
        <p:spPr bwMode="auto">
          <a:xfrm>
            <a:off x="533400" y="1905000"/>
            <a:ext cx="82296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 "Computer Output" Tags</a:t>
            </a:r>
            <a:endParaRPr lang="en-US" b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Result: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50366" t="30208" r="14945" b="47917"/>
          <a:stretch>
            <a:fillRect/>
          </a:stretch>
        </p:blipFill>
        <p:spPr bwMode="auto">
          <a:xfrm>
            <a:off x="457200" y="1981200"/>
            <a:ext cx="838200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HTML Citations, Quotations &amp; Definition Tags</a:t>
            </a:r>
            <a:endParaRPr lang="en-US" sz="280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447800"/>
          <a:ext cx="8534400" cy="30911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81200"/>
                <a:gridCol w="6553200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Tag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abbr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an abbreviation or acronym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&lt;address&gt;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contact information for the author/owner of a document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bdo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the text direction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blockquote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section that is quoted from another source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&lt;q&gt;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an inline (short) quotation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&lt;cite&gt;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the title of a work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&lt;</a:t>
            </a:r>
            <a:r>
              <a:rPr lang="en-US" err="1" smtClean="0"/>
              <a:t>abbr</a:t>
            </a:r>
            <a:r>
              <a:rPr lang="en-US" smtClean="0"/>
              <a:t>&gt; Tag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Source code:</a:t>
            </a:r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669" t="30208" r="50220" b="40625"/>
          <a:stretch>
            <a:fillRect/>
          </a:stretch>
        </p:blipFill>
        <p:spPr bwMode="auto">
          <a:xfrm>
            <a:off x="228600" y="1981200"/>
            <a:ext cx="8654902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&lt;</a:t>
            </a:r>
            <a:r>
              <a:rPr lang="en-US" err="1" smtClean="0"/>
              <a:t>abbr</a:t>
            </a:r>
            <a:r>
              <a:rPr lang="en-US" smtClean="0"/>
              <a:t>&gt; Tag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Result:</a:t>
            </a:r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50366" t="31250" r="439" b="50000"/>
          <a:stretch>
            <a:fillRect/>
          </a:stretch>
        </p:blipFill>
        <p:spPr bwMode="auto">
          <a:xfrm>
            <a:off x="304800" y="2286000"/>
            <a:ext cx="86868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&lt;</a:t>
            </a:r>
            <a:r>
              <a:rPr lang="en-US" err="1" smtClean="0"/>
              <a:t>abbr</a:t>
            </a:r>
            <a:r>
              <a:rPr lang="en-US" smtClean="0"/>
              <a:t>&gt; Tag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Result:</a:t>
            </a:r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50366" t="31250" r="439" b="50000"/>
          <a:stretch>
            <a:fillRect/>
          </a:stretch>
        </p:blipFill>
        <p:spPr bwMode="auto">
          <a:xfrm>
            <a:off x="304800" y="2286000"/>
            <a:ext cx="86868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&lt;address&gt;Tag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609600"/>
          </a:xfrm>
        </p:spPr>
        <p:txBody>
          <a:bodyPr/>
          <a:lstStyle/>
          <a:p>
            <a:r>
              <a:rPr lang="en-US" smtClean="0"/>
              <a:t>Source code:</a:t>
            </a: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558" t="30208" r="66618" b="40625"/>
          <a:stretch>
            <a:fillRect/>
          </a:stretch>
        </p:blipFill>
        <p:spPr bwMode="auto">
          <a:xfrm>
            <a:off x="228600" y="1981200"/>
            <a:ext cx="8632589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TỔNG QUAN VỀ INTERNET VÀ WEB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Khái</a:t>
            </a:r>
            <a:r>
              <a:rPr lang="en-US" smtClean="0"/>
              <a:t> </a:t>
            </a:r>
            <a:r>
              <a:rPr lang="en-US" err="1" smtClean="0"/>
              <a:t>niệm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Internet, Web</a:t>
            </a:r>
          </a:p>
          <a:p>
            <a:pPr lvl="1"/>
            <a:r>
              <a:rPr lang="en-US" err="1" smtClean="0"/>
              <a:t>Địa</a:t>
            </a:r>
            <a:r>
              <a:rPr lang="en-US" smtClean="0"/>
              <a:t> </a:t>
            </a:r>
            <a:r>
              <a:rPr lang="en-US" err="1" smtClean="0"/>
              <a:t>chỉ</a:t>
            </a:r>
            <a:r>
              <a:rPr lang="en-US" smtClean="0"/>
              <a:t> </a:t>
            </a:r>
            <a:r>
              <a:rPr lang="en-US" err="1" smtClean="0"/>
              <a:t>trang</a:t>
            </a:r>
            <a:r>
              <a:rPr lang="en-US" smtClean="0"/>
              <a:t> web – URL</a:t>
            </a:r>
          </a:p>
          <a:p>
            <a:pPr lvl="1"/>
            <a:r>
              <a:rPr lang="en-US" err="1" smtClean="0"/>
              <a:t>Trình</a:t>
            </a:r>
            <a:r>
              <a:rPr lang="en-US" smtClean="0"/>
              <a:t> </a:t>
            </a:r>
            <a:r>
              <a:rPr lang="en-US" err="1" smtClean="0"/>
              <a:t>duyệt</a:t>
            </a:r>
            <a:r>
              <a:rPr lang="en-US" smtClean="0"/>
              <a:t> web – Web browser</a:t>
            </a:r>
          </a:p>
          <a:p>
            <a:r>
              <a:rPr lang="en-US" err="1" smtClean="0"/>
              <a:t>Cách</a:t>
            </a:r>
            <a:r>
              <a:rPr lang="en-US" smtClean="0"/>
              <a:t> </a:t>
            </a:r>
            <a:r>
              <a:rPr lang="en-US" err="1" smtClean="0"/>
              <a:t>hoạt</a:t>
            </a:r>
            <a:r>
              <a:rPr lang="en-US" smtClean="0"/>
              <a:t> </a:t>
            </a:r>
            <a:r>
              <a:rPr lang="en-US" err="1" smtClean="0"/>
              <a:t>động</a:t>
            </a:r>
            <a:r>
              <a:rPr lang="en-US" smtClean="0"/>
              <a:t> </a:t>
            </a:r>
            <a:r>
              <a:rPr lang="en-US" err="1" smtClean="0"/>
              <a:t>của</a:t>
            </a:r>
            <a:r>
              <a:rPr lang="en-US" smtClean="0"/>
              <a:t> </a:t>
            </a:r>
            <a:r>
              <a:rPr lang="en-US" err="1" smtClean="0"/>
              <a:t>trang</a:t>
            </a:r>
            <a:r>
              <a:rPr lang="en-US" smtClean="0"/>
              <a:t> web</a:t>
            </a:r>
          </a:p>
          <a:p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thành</a:t>
            </a:r>
            <a:r>
              <a:rPr lang="en-US" smtClean="0"/>
              <a:t> </a:t>
            </a:r>
            <a:r>
              <a:rPr lang="en-US" err="1" smtClean="0"/>
              <a:t>phần</a:t>
            </a:r>
            <a:r>
              <a:rPr lang="en-US" smtClean="0"/>
              <a:t> </a:t>
            </a:r>
            <a:r>
              <a:rPr lang="en-US" err="1" smtClean="0"/>
              <a:t>của</a:t>
            </a:r>
            <a:r>
              <a:rPr lang="en-US" smtClean="0"/>
              <a:t> </a:t>
            </a:r>
            <a:r>
              <a:rPr lang="en-US" err="1" smtClean="0"/>
              <a:t>một</a:t>
            </a:r>
            <a:r>
              <a:rPr lang="en-US" smtClean="0"/>
              <a:t>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r>
              <a:rPr lang="en-US" smtClean="0"/>
              <a:t> web</a:t>
            </a:r>
          </a:p>
          <a:p>
            <a:r>
              <a:rPr lang="en-US" err="1" smtClean="0"/>
              <a:t>Phân</a:t>
            </a:r>
            <a:r>
              <a:rPr lang="en-US" smtClean="0"/>
              <a:t> </a:t>
            </a:r>
            <a:r>
              <a:rPr lang="en-US" err="1" smtClean="0"/>
              <a:t>loại</a:t>
            </a:r>
            <a:endParaRPr lang="en-US" smtClean="0"/>
          </a:p>
          <a:p>
            <a:pPr lvl="1"/>
            <a:r>
              <a:rPr lang="en-US" smtClean="0"/>
              <a:t>Web </a:t>
            </a:r>
            <a:r>
              <a:rPr lang="en-US" err="1" smtClean="0"/>
              <a:t>động</a:t>
            </a:r>
            <a:r>
              <a:rPr lang="en-US" smtClean="0"/>
              <a:t>, web </a:t>
            </a:r>
            <a:r>
              <a:rPr lang="en-US" err="1" smtClean="0"/>
              <a:t>tĩnh</a:t>
            </a:r>
            <a:endParaRPr lang="en-US" smtClean="0"/>
          </a:p>
          <a:p>
            <a:r>
              <a:rPr lang="en-US" err="1" smtClean="0"/>
              <a:t>Trình</a:t>
            </a:r>
            <a:r>
              <a:rPr lang="en-US" smtClean="0"/>
              <a:t> </a:t>
            </a:r>
            <a:r>
              <a:rPr lang="en-US" err="1" smtClean="0"/>
              <a:t>soạn</a:t>
            </a:r>
            <a:r>
              <a:rPr lang="en-US" smtClean="0"/>
              <a:t> </a:t>
            </a:r>
            <a:r>
              <a:rPr lang="en-US" err="1" smtClean="0"/>
              <a:t>thảo</a:t>
            </a:r>
            <a:endParaRPr lang="en-US" smtClean="0"/>
          </a:p>
          <a:p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bước</a:t>
            </a:r>
            <a:r>
              <a:rPr lang="en-US" smtClean="0"/>
              <a:t> </a:t>
            </a:r>
            <a:r>
              <a:rPr lang="en-US" err="1" smtClean="0"/>
              <a:t>thiết</a:t>
            </a:r>
            <a:r>
              <a:rPr lang="en-US" smtClean="0"/>
              <a:t> </a:t>
            </a:r>
            <a:r>
              <a:rPr lang="en-US" err="1" smtClean="0"/>
              <a:t>kế</a:t>
            </a:r>
            <a:r>
              <a:rPr lang="en-US" smtClean="0"/>
              <a:t> 1 </a:t>
            </a:r>
            <a:r>
              <a:rPr lang="en-US" err="1" smtClean="0"/>
              <a:t>trang</a:t>
            </a:r>
            <a:r>
              <a:rPr lang="en-US" smtClean="0"/>
              <a:t> web (web page)</a:t>
            </a:r>
          </a:p>
          <a:p>
            <a:pPr>
              <a:buNone/>
            </a:pP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&lt;address&gt;Tag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685800"/>
          </a:xfrm>
        </p:spPr>
        <p:txBody>
          <a:bodyPr/>
          <a:lstStyle/>
          <a:p>
            <a:r>
              <a:rPr lang="en-US" smtClean="0"/>
              <a:t>Result:</a:t>
            </a: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50366" t="30208" r="24717" b="51042"/>
          <a:stretch>
            <a:fillRect/>
          </a:stretch>
        </p:blipFill>
        <p:spPr bwMode="auto">
          <a:xfrm>
            <a:off x="838200" y="2057400"/>
            <a:ext cx="7543800" cy="3191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Links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HTML &lt;a&gt; tag defines a hyperlink.</a:t>
            </a:r>
          </a:p>
          <a:p>
            <a:pPr lvl="1"/>
            <a:r>
              <a:rPr lang="en-US" smtClean="0"/>
              <a:t>A hyperlink (or link) is a word, group of words, or image that you can click on to jump to another document.</a:t>
            </a:r>
          </a:p>
          <a:p>
            <a:pPr lvl="1"/>
            <a:r>
              <a:rPr lang="en-US" smtClean="0"/>
              <a:t>When you move the cursor over a link in a Web page, the arrow will turn into a little hand.</a:t>
            </a:r>
          </a:p>
          <a:p>
            <a:pPr lvl="1"/>
            <a:r>
              <a:rPr lang="en-US" smtClean="0"/>
              <a:t>The most important attribute of the &lt;a&gt; element is the </a:t>
            </a:r>
            <a:r>
              <a:rPr lang="en-US" err="1" smtClean="0"/>
              <a:t>href</a:t>
            </a:r>
            <a:r>
              <a:rPr lang="en-US" smtClean="0"/>
              <a:t> attribute, which indicates the link’s destination.</a:t>
            </a:r>
          </a:p>
          <a:p>
            <a:r>
              <a:rPr lang="en-US" smtClean="0"/>
              <a:t>By default, links will appear as follows in all browsers:</a:t>
            </a:r>
          </a:p>
          <a:p>
            <a:pPr lvl="1"/>
            <a:r>
              <a:rPr lang="en-US" smtClean="0"/>
              <a:t>An unvisited link is underlined and blue</a:t>
            </a:r>
          </a:p>
          <a:p>
            <a:pPr lvl="1"/>
            <a:r>
              <a:rPr lang="en-US" smtClean="0"/>
              <a:t>A visited link is underlined and purple</a:t>
            </a:r>
          </a:p>
          <a:p>
            <a:pPr lvl="1"/>
            <a:r>
              <a:rPr lang="en-US" smtClean="0"/>
              <a:t>An active link is underlined and red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Links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Link Syntax</a:t>
            </a:r>
          </a:p>
          <a:p>
            <a:pPr lvl="1"/>
            <a:r>
              <a:rPr lang="en-US" smtClean="0"/>
              <a:t>&lt;a </a:t>
            </a:r>
            <a:r>
              <a:rPr lang="en-US" err="1" smtClean="0"/>
              <a:t>href</a:t>
            </a:r>
            <a:r>
              <a:rPr lang="en-US" smtClean="0"/>
              <a:t>="</a:t>
            </a:r>
            <a:r>
              <a:rPr lang="en-US" i="1" err="1" smtClean="0"/>
              <a:t>url</a:t>
            </a:r>
            <a:r>
              <a:rPr lang="en-US" smtClean="0"/>
              <a:t>"&gt;</a:t>
            </a:r>
            <a:r>
              <a:rPr lang="en-US" i="1" smtClean="0"/>
              <a:t>Link text</a:t>
            </a:r>
            <a:r>
              <a:rPr lang="en-US" smtClean="0"/>
              <a:t>&lt;/a&gt;</a:t>
            </a:r>
          </a:p>
          <a:p>
            <a:pPr lvl="1"/>
            <a:r>
              <a:rPr lang="en-US" smtClean="0"/>
              <a:t>The </a:t>
            </a:r>
            <a:r>
              <a:rPr lang="en-US" err="1" smtClean="0"/>
              <a:t>href</a:t>
            </a:r>
            <a:r>
              <a:rPr lang="en-US" smtClean="0"/>
              <a:t> attribute specifies the destination of a link</a:t>
            </a:r>
          </a:p>
          <a:p>
            <a:r>
              <a:rPr lang="en-US" smtClean="0"/>
              <a:t>EX:</a:t>
            </a:r>
          </a:p>
          <a:p>
            <a:pPr lvl="1"/>
            <a:r>
              <a:rPr lang="en-US" smtClean="0"/>
              <a:t>&lt;a </a:t>
            </a:r>
            <a:r>
              <a:rPr lang="en-US" err="1" smtClean="0"/>
              <a:t>href</a:t>
            </a:r>
            <a:r>
              <a:rPr lang="en-US" smtClean="0"/>
              <a:t>="http://www.w3schools.com/"&gt;Visit W3Schools&lt;/a&gt;</a:t>
            </a:r>
          </a:p>
          <a:p>
            <a:pPr lvl="1"/>
            <a:r>
              <a:rPr lang="en-US" smtClean="0"/>
              <a:t>which will display like this: </a:t>
            </a:r>
            <a:r>
              <a:rPr lang="en-US" smtClean="0">
                <a:hlinkClick r:id="rId2"/>
              </a:rPr>
              <a:t>Visit W3Schools</a:t>
            </a:r>
            <a:endParaRPr lang="en-US" smtClean="0"/>
          </a:p>
          <a:p>
            <a:pPr lvl="2"/>
            <a:r>
              <a:rPr lang="en-US" smtClean="0"/>
              <a:t>Clicking on this hyperlink will send the user to W3Schools' homepage.</a:t>
            </a:r>
          </a:p>
          <a:p>
            <a:r>
              <a:rPr lang="en-US" b="1" smtClean="0"/>
              <a:t>Tip:</a:t>
            </a:r>
            <a:r>
              <a:rPr lang="en-US" smtClean="0"/>
              <a:t> The "</a:t>
            </a:r>
            <a:r>
              <a:rPr lang="en-US" i="1" smtClean="0"/>
              <a:t>Link text</a:t>
            </a:r>
            <a:r>
              <a:rPr lang="en-US" smtClean="0"/>
              <a:t>" doesn't have to be text. It can be an image or any other HTML element.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Links - The target Attribute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target attribute specifies where to open the linked document.</a:t>
            </a:r>
          </a:p>
          <a:p>
            <a:pPr lvl="1"/>
            <a:r>
              <a:rPr lang="en-US" smtClean="0"/>
              <a:t>The example below will open the linked document in a new browser window or a new tab</a:t>
            </a:r>
          </a:p>
          <a:p>
            <a:pPr lvl="1"/>
            <a:r>
              <a:rPr lang="en-US" smtClean="0"/>
              <a:t>&lt;a </a:t>
            </a:r>
            <a:r>
              <a:rPr lang="en-US" err="1" smtClean="0"/>
              <a:t>href</a:t>
            </a:r>
            <a:r>
              <a:rPr lang="en-US" smtClean="0"/>
              <a:t>="http://www.w3schools.com/" target="_blank"&gt;Visit W3Schools!&lt;/a&gt;</a:t>
            </a:r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50366" t="30952" r="8053" b="54167"/>
          <a:stretch>
            <a:fillRect/>
          </a:stretch>
        </p:blipFill>
        <p:spPr bwMode="auto">
          <a:xfrm>
            <a:off x="533400" y="3886200"/>
            <a:ext cx="8331711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Links - The id Attribute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id attribute can be used to create a bookmark inside an HTML document.</a:t>
            </a:r>
          </a:p>
          <a:p>
            <a:pPr lvl="1"/>
            <a:r>
              <a:rPr lang="en-US" b="1" smtClean="0"/>
              <a:t>Tip:</a:t>
            </a:r>
            <a:r>
              <a:rPr lang="en-US" smtClean="0"/>
              <a:t> Bookmarks are not displayed in any special way. They are invisible to the reader.</a:t>
            </a:r>
          </a:p>
          <a:p>
            <a:r>
              <a:rPr lang="en-US" smtClean="0"/>
              <a:t>An anchor with an id inside an HTML document:</a:t>
            </a:r>
          </a:p>
          <a:p>
            <a:pPr lvl="1"/>
            <a:r>
              <a:rPr lang="en-US" smtClean="0"/>
              <a:t>&lt;a id="tips"&gt;Useful Tips Section&lt;/a&gt;</a:t>
            </a:r>
          </a:p>
          <a:p>
            <a:r>
              <a:rPr lang="en-US" smtClean="0"/>
              <a:t>Create a link to the "Useful Tips Section" inside the same document:</a:t>
            </a:r>
          </a:p>
          <a:p>
            <a:pPr lvl="1"/>
            <a:r>
              <a:rPr lang="en-US" smtClean="0"/>
              <a:t>&lt;a </a:t>
            </a:r>
            <a:r>
              <a:rPr lang="en-US" err="1" smtClean="0"/>
              <a:t>href</a:t>
            </a:r>
            <a:r>
              <a:rPr lang="en-US" smtClean="0"/>
              <a:t>="#tips"&gt;Visit the Useful Tips Section&lt;/a&gt;</a:t>
            </a:r>
          </a:p>
          <a:p>
            <a:r>
              <a:rPr lang="en-US" smtClean="0"/>
              <a:t>Or, create a link to the "Useful Tips Section" from another page:</a:t>
            </a:r>
          </a:p>
          <a:p>
            <a:pPr lvl="1"/>
            <a:r>
              <a:rPr lang="en-US" smtClean="0"/>
              <a:t>&lt;a </a:t>
            </a:r>
            <a:r>
              <a:rPr lang="en-US" err="1" smtClean="0"/>
              <a:t>href</a:t>
            </a:r>
            <a:r>
              <a:rPr lang="en-US" smtClean="0"/>
              <a:t>="</a:t>
            </a:r>
            <a:r>
              <a:rPr lang="en-US" smtClean="0">
                <a:solidFill>
                  <a:srgbClr val="FF0000"/>
                </a:solidFill>
              </a:rPr>
              <a:t>http://www.w3schools.com/html_links.htm</a:t>
            </a:r>
            <a:r>
              <a:rPr lang="en-US" smtClean="0"/>
              <a:t>#tips"&gt;</a:t>
            </a:r>
            <a:br>
              <a:rPr lang="en-US" smtClean="0"/>
            </a:br>
            <a:r>
              <a:rPr lang="en-US" smtClean="0"/>
              <a:t>	Visit the Useful Tips Section</a:t>
            </a:r>
          </a:p>
          <a:p>
            <a:pPr lvl="1">
              <a:buNone/>
            </a:pPr>
            <a:r>
              <a:rPr lang="en-US" smtClean="0"/>
              <a:t>	&lt;/a&gt;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 - </a:t>
            </a:r>
            <a:r>
              <a:rPr lang="en-US" smtClean="0">
                <a:solidFill>
                  <a:srgbClr val="FF0000"/>
                </a:solidFill>
              </a:rPr>
              <a:t>An image as a link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Source code</a:t>
            </a:r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 l="805" t="30433" r="51757" b="36458"/>
          <a:stretch>
            <a:fillRect/>
          </a:stretch>
        </p:blipFill>
        <p:spPr bwMode="auto">
          <a:xfrm>
            <a:off x="304800" y="1905000"/>
            <a:ext cx="8544283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 - </a:t>
            </a:r>
            <a:r>
              <a:rPr lang="en-US" smtClean="0">
                <a:solidFill>
                  <a:srgbClr val="FF0000"/>
                </a:solidFill>
              </a:rPr>
              <a:t>An image as a link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33400"/>
          </a:xfrm>
        </p:spPr>
        <p:txBody>
          <a:bodyPr/>
          <a:lstStyle/>
          <a:p>
            <a:r>
              <a:rPr lang="en-US" smtClean="0"/>
              <a:t>Result:</a:t>
            </a:r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49780" t="31250" r="18228" b="48958"/>
          <a:stretch>
            <a:fillRect/>
          </a:stretch>
        </p:blipFill>
        <p:spPr bwMode="auto">
          <a:xfrm>
            <a:off x="914399" y="2209800"/>
            <a:ext cx="7010401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 - </a:t>
            </a:r>
            <a:r>
              <a:rPr lang="en-US" b="0" smtClean="0"/>
              <a:t> </a:t>
            </a:r>
            <a:r>
              <a:rPr lang="en-US" smtClean="0">
                <a:solidFill>
                  <a:srgbClr val="FF0000"/>
                </a:solidFill>
              </a:rPr>
              <a:t>link to a bookmark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33400"/>
          </a:xfrm>
        </p:spPr>
        <p:txBody>
          <a:bodyPr/>
          <a:lstStyle/>
          <a:p>
            <a:r>
              <a:rPr lang="en-US" smtClean="0"/>
              <a:t>Source code:</a:t>
            </a:r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 t="30208" r="50586" b="15625"/>
          <a:stretch>
            <a:fillRect/>
          </a:stretch>
        </p:blipFill>
        <p:spPr bwMode="auto">
          <a:xfrm>
            <a:off x="685800" y="1676400"/>
            <a:ext cx="7848600" cy="483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 - </a:t>
            </a:r>
            <a:r>
              <a:rPr lang="en-US" smtClean="0">
                <a:solidFill>
                  <a:srgbClr val="FF0000"/>
                </a:solidFill>
              </a:rPr>
              <a:t>link to a bookmark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33400"/>
          </a:xfrm>
        </p:spPr>
        <p:txBody>
          <a:bodyPr/>
          <a:lstStyle/>
          <a:p>
            <a:r>
              <a:rPr lang="en-US" smtClean="0"/>
              <a:t>Click to link “See also Chapter 4”</a:t>
            </a:r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49195" t="30208" r="2196" b="13542"/>
          <a:stretch>
            <a:fillRect/>
          </a:stretch>
        </p:blipFill>
        <p:spPr bwMode="auto">
          <a:xfrm>
            <a:off x="1143000" y="1600200"/>
            <a:ext cx="7239000" cy="470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 - </a:t>
            </a:r>
            <a:r>
              <a:rPr lang="en-US" smtClean="0">
                <a:solidFill>
                  <a:srgbClr val="FF0000"/>
                </a:solidFill>
              </a:rPr>
              <a:t>link to a bookmark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33400"/>
          </a:xfrm>
        </p:spPr>
        <p:txBody>
          <a:bodyPr/>
          <a:lstStyle/>
          <a:p>
            <a:r>
              <a:rPr lang="en-US" smtClean="0"/>
              <a:t>Result:</a:t>
            </a:r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49195" t="29167" r="2196" b="15625"/>
          <a:stretch>
            <a:fillRect/>
          </a:stretch>
        </p:blipFill>
        <p:spPr bwMode="auto">
          <a:xfrm>
            <a:off x="838200" y="1524000"/>
            <a:ext cx="7772400" cy="4963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CÁC KHÁI NIỆM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smtClean="0"/>
              <a:t>Internet</a:t>
            </a:r>
            <a:endParaRPr lang="en-US" b="1" smtClean="0"/>
          </a:p>
          <a:p>
            <a:pPr lvl="1"/>
            <a:r>
              <a:rPr lang="en-US" smtClean="0"/>
              <a:t>L</a:t>
            </a:r>
            <a:r>
              <a:rPr lang="vi-VN" smtClean="0"/>
              <a:t>à một hệ thống thông tin toàn cầu có thể được truy nhập công cộng gồm các mạng máy tính được liên kết với nhau. </a:t>
            </a:r>
            <a:endParaRPr lang="en-US" smtClean="0"/>
          </a:p>
          <a:p>
            <a:pPr lvl="1"/>
            <a:r>
              <a:rPr lang="vi-VN" smtClean="0"/>
              <a:t>Hệ thống này truyền thông tin theo kiểu nối chuyển gói dữ liệu (</a:t>
            </a:r>
            <a:r>
              <a:rPr lang="vi-VN" i="1" smtClean="0"/>
              <a:t>packet switching</a:t>
            </a:r>
            <a:r>
              <a:rPr lang="vi-VN" smtClean="0"/>
              <a:t>) dựa trên một giao thức liên mạng đã được chuẩn hóa (giao thức IP). </a:t>
            </a:r>
            <a:endParaRPr lang="en-US" smtClean="0"/>
          </a:p>
          <a:p>
            <a:pPr lvl="1"/>
            <a:r>
              <a:rPr lang="vi-VN" smtClean="0"/>
              <a:t>Hệ thống này bao gồm hàng ngàn mạng máy tính nhỏ hơn của các doanh nghiệp, của các viện nghiên cứu và các trường</a:t>
            </a:r>
            <a:r>
              <a:rPr lang="en-US" smtClean="0"/>
              <a:t> </a:t>
            </a:r>
            <a:r>
              <a:rPr lang="vi-VN" smtClean="0"/>
              <a:t>đại học, của người dùng cá nhân, và các chính phủ trên toàn cầu.</a:t>
            </a:r>
            <a:endParaRPr lang="en-US" smtClean="0"/>
          </a:p>
          <a:p>
            <a:r>
              <a:rPr lang="en-US" b="1" smtClean="0"/>
              <a:t>WEB – </a:t>
            </a:r>
            <a:r>
              <a:rPr lang="en-US" b="1" err="1" smtClean="0"/>
              <a:t>Hệ</a:t>
            </a:r>
            <a:r>
              <a:rPr lang="en-US" b="1" smtClean="0"/>
              <a:t> </a:t>
            </a:r>
            <a:r>
              <a:rPr lang="en-US" b="1" err="1" smtClean="0"/>
              <a:t>thống</a:t>
            </a:r>
            <a:r>
              <a:rPr lang="en-US" b="1" smtClean="0"/>
              <a:t> World Wide Web</a:t>
            </a:r>
          </a:p>
          <a:p>
            <a:pPr lvl="1"/>
            <a:r>
              <a:rPr lang="en-US" smtClean="0"/>
              <a:t>L</a:t>
            </a:r>
            <a:r>
              <a:rPr lang="vi-VN" smtClean="0"/>
              <a:t>à một tập hợp các tài liệu liên kết với nhau bằng các siêu liên kết (</a:t>
            </a:r>
            <a:r>
              <a:rPr lang="vi-VN" i="1" smtClean="0"/>
              <a:t>hyperlink</a:t>
            </a:r>
            <a:r>
              <a:rPr lang="vi-VN" smtClean="0"/>
              <a:t>) và các địa chỉ URL</a:t>
            </a:r>
            <a:endParaRPr lang="en-US" smtClean="0"/>
          </a:p>
          <a:p>
            <a:pPr lvl="1"/>
            <a:r>
              <a:rPr lang="en-US" smtClean="0"/>
              <a:t>C</a:t>
            </a:r>
            <a:r>
              <a:rPr lang="vi-VN" smtClean="0"/>
              <a:t>ó thể được truy nhập bằng cách sử dụng Internet</a:t>
            </a:r>
            <a:endParaRPr lang="en-US" smtClean="0"/>
          </a:p>
          <a:p>
            <a:pPr lvl="1"/>
            <a:r>
              <a:rPr lang="en-US" err="1" smtClean="0"/>
              <a:t>Là</a:t>
            </a:r>
            <a:r>
              <a:rPr lang="en-US" smtClean="0"/>
              <a:t> </a:t>
            </a:r>
            <a:r>
              <a:rPr lang="en-US" err="1" smtClean="0"/>
              <a:t>môi</a:t>
            </a:r>
            <a:r>
              <a:rPr lang="en-US" smtClean="0"/>
              <a:t> </a:t>
            </a:r>
            <a:r>
              <a:rPr lang="en-US" err="1" smtClean="0"/>
              <a:t>trường</a:t>
            </a:r>
            <a:r>
              <a:rPr lang="en-US" smtClean="0"/>
              <a:t> </a:t>
            </a:r>
            <a:r>
              <a:rPr lang="en-US" err="1" smtClean="0"/>
              <a:t>giao</a:t>
            </a:r>
            <a:r>
              <a:rPr lang="en-US" smtClean="0"/>
              <a:t> </a:t>
            </a:r>
            <a:r>
              <a:rPr lang="en-US" err="1" smtClean="0"/>
              <a:t>tiếp</a:t>
            </a:r>
            <a:r>
              <a:rPr lang="en-US" smtClean="0"/>
              <a:t> </a:t>
            </a:r>
            <a:r>
              <a:rPr lang="en-US" err="1" smtClean="0"/>
              <a:t>chính</a:t>
            </a:r>
            <a:r>
              <a:rPr lang="en-US" smtClean="0"/>
              <a:t> </a:t>
            </a:r>
            <a:r>
              <a:rPr lang="en-US" err="1" smtClean="0"/>
              <a:t>giữa</a:t>
            </a:r>
            <a:r>
              <a:rPr lang="en-US" smtClean="0"/>
              <a:t> </a:t>
            </a:r>
            <a:r>
              <a:rPr lang="en-US" err="1" smtClean="0"/>
              <a:t>người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r>
              <a:rPr lang="en-US" smtClean="0"/>
              <a:t> </a:t>
            </a:r>
            <a:r>
              <a:rPr lang="en-US" err="1" smtClean="0"/>
              <a:t>và</a:t>
            </a:r>
            <a:r>
              <a:rPr lang="en-US" smtClean="0"/>
              <a:t> </a:t>
            </a:r>
            <a:r>
              <a:rPr lang="en-US" err="1" smtClean="0"/>
              <a:t>mạng</a:t>
            </a:r>
            <a:r>
              <a:rPr lang="en-US" smtClean="0"/>
              <a:t> Internet</a:t>
            </a:r>
          </a:p>
          <a:p>
            <a:pPr lvl="1"/>
            <a:r>
              <a:rPr lang="en-US" err="1" smtClean="0"/>
              <a:t>Truyền</a:t>
            </a:r>
            <a:r>
              <a:rPr lang="en-US" smtClean="0"/>
              <a:t> </a:t>
            </a:r>
            <a:r>
              <a:rPr lang="en-US" err="1" smtClean="0"/>
              <a:t>thông</a:t>
            </a:r>
            <a:r>
              <a:rPr lang="en-US" smtClean="0"/>
              <a:t> tin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r>
              <a:rPr lang="en-US" smtClean="0"/>
              <a:t> </a:t>
            </a:r>
            <a:r>
              <a:rPr lang="en-US" err="1" smtClean="0"/>
              <a:t>giao</a:t>
            </a:r>
            <a:r>
              <a:rPr lang="en-US" smtClean="0"/>
              <a:t> </a:t>
            </a:r>
            <a:r>
              <a:rPr lang="en-US" err="1" smtClean="0"/>
              <a:t>thức</a:t>
            </a:r>
            <a:r>
              <a:rPr lang="en-US" smtClean="0"/>
              <a:t> HTTP</a:t>
            </a:r>
          </a:p>
          <a:p>
            <a:endParaRPr lang="en-US" b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 - </a:t>
            </a:r>
            <a:r>
              <a:rPr lang="en-US" smtClean="0">
                <a:solidFill>
                  <a:srgbClr val="FF0000"/>
                </a:solidFill>
              </a:rPr>
              <a:t>link to a bookmark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Source code:</a:t>
            </a:r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l="669" t="30208" r="51977" b="32292"/>
          <a:stretch>
            <a:fillRect/>
          </a:stretch>
        </p:blipFill>
        <p:spPr bwMode="auto">
          <a:xfrm>
            <a:off x="228600" y="1828800"/>
            <a:ext cx="8728528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 - </a:t>
            </a:r>
            <a:r>
              <a:rPr lang="en-US" smtClean="0">
                <a:solidFill>
                  <a:srgbClr val="FF0000"/>
                </a:solidFill>
              </a:rPr>
              <a:t>link to a bookmark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Source code:</a:t>
            </a:r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l="49780" t="31250" r="2782" b="54167"/>
          <a:stretch>
            <a:fillRect/>
          </a:stretch>
        </p:blipFill>
        <p:spPr bwMode="auto">
          <a:xfrm>
            <a:off x="228600" y="1905000"/>
            <a:ext cx="8763000" cy="1514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&lt;head&gt;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&lt;head&gt; element is a container for all the head elements. </a:t>
            </a:r>
          </a:p>
          <a:p>
            <a:pPr lvl="1"/>
            <a:r>
              <a:rPr lang="en-US" smtClean="0"/>
              <a:t>Elements inside &lt;head&gt; can include scripts, instruct the browser where to find style sheets, provide meta information, and more.</a:t>
            </a:r>
          </a:p>
          <a:p>
            <a:pPr lvl="2"/>
            <a:r>
              <a:rPr lang="en-US" smtClean="0"/>
              <a:t>The following tags can be added to the head section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2971799"/>
          <a:ext cx="8534400" cy="353315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86196"/>
                <a:gridCol w="7448204"/>
              </a:tblGrid>
              <a:tr h="34864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/>
                        <a:t>Tag</a:t>
                      </a:r>
                      <a:endParaRPr lang="en-US" sz="18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/>
                        <a:t>Description</a:t>
                      </a:r>
                      <a:endParaRPr lang="en-US" sz="1800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412802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hlinkClick r:id="rId2"/>
                        </a:rPr>
                        <a:t>&lt;head&gt;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/>
                        <a:t>Defines information about the document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12802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hlinkClick r:id="rId3"/>
                        </a:rPr>
                        <a:t>&lt;title&gt;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/>
                        <a:t>Defines the title of a document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55368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hlinkClick r:id="rId4"/>
                        </a:rPr>
                        <a:t>&lt;base&gt;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/>
                        <a:t>Defines a default address or a default target for all links on a page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56681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hlinkClick r:id="rId5"/>
                        </a:rPr>
                        <a:t>&lt;link&gt;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/>
                        <a:t>Defines the relationship between a document and an external resource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12802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hlinkClick r:id="rId6"/>
                        </a:rPr>
                        <a:t>&lt;meta&gt;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/>
                        <a:t>Defines metadata about an HTML document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12802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hlinkClick r:id="rId7"/>
                        </a:rPr>
                        <a:t>&lt;script&gt;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/>
                        <a:t>Defines a client-side script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412802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hlinkClick r:id="rId8"/>
                        </a:rPr>
                        <a:t>&lt;style&gt;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/>
                        <a:t>Defines style information for a document</a:t>
                      </a:r>
                      <a:endParaRPr lang="en-US" sz="1800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HTML &lt;title&gt; Element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&lt;title&gt; tag defines the title of the document.</a:t>
            </a:r>
          </a:p>
          <a:p>
            <a:pPr lvl="1"/>
            <a:r>
              <a:rPr lang="en-US" smtClean="0"/>
              <a:t>The &lt;title&gt; element is required in all HTML/XHTML documents.</a:t>
            </a:r>
          </a:p>
          <a:p>
            <a:r>
              <a:rPr lang="en-US" smtClean="0"/>
              <a:t>The &lt;title&gt; element:</a:t>
            </a:r>
          </a:p>
          <a:p>
            <a:pPr lvl="1"/>
            <a:r>
              <a:rPr lang="en-US" smtClean="0"/>
              <a:t>defines a title in the browser toolbar</a:t>
            </a:r>
          </a:p>
          <a:p>
            <a:pPr lvl="1"/>
            <a:r>
              <a:rPr lang="en-US" smtClean="0"/>
              <a:t>provides a title for the page when it is added to favorites</a:t>
            </a:r>
          </a:p>
          <a:p>
            <a:pPr lvl="1"/>
            <a:r>
              <a:rPr lang="en-US" smtClean="0"/>
              <a:t>displays a title for the page in search-engine results</a:t>
            </a:r>
          </a:p>
          <a:p>
            <a:r>
              <a:rPr lang="en-US" smtClean="0"/>
              <a:t>A simplified HTML document: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81200" y="4038600"/>
            <a:ext cx="4572000" cy="246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400" smtClean="0"/>
              <a:t>&lt;!DOCTYPE html&gt;</a:t>
            </a:r>
            <a:br>
              <a:rPr lang="en-US" sz="1400" smtClean="0"/>
            </a:br>
            <a:r>
              <a:rPr lang="en-US" sz="1400" smtClean="0"/>
              <a:t>&lt;html&gt;</a:t>
            </a:r>
            <a:br>
              <a:rPr lang="en-US" sz="1400" smtClean="0"/>
            </a:br>
            <a:r>
              <a:rPr lang="en-US" sz="1400" smtClean="0"/>
              <a:t>&lt;head&gt;</a:t>
            </a:r>
            <a:br>
              <a:rPr lang="en-US" sz="1400" smtClean="0"/>
            </a:br>
            <a:r>
              <a:rPr lang="en-US" sz="1400" smtClean="0"/>
              <a:t>&lt;title&gt;Title of the document&lt;/title&gt;</a:t>
            </a:r>
            <a:br>
              <a:rPr lang="en-US" sz="1400" smtClean="0"/>
            </a:br>
            <a:r>
              <a:rPr lang="en-US" sz="1400" smtClean="0"/>
              <a:t>&lt;/head&gt;</a:t>
            </a:r>
            <a:br>
              <a:rPr lang="en-US" sz="1400" smtClean="0"/>
            </a:br>
            <a:r>
              <a:rPr lang="en-US" sz="1400" smtClean="0"/>
              <a:t/>
            </a:r>
            <a:br>
              <a:rPr lang="en-US" sz="1400" smtClean="0"/>
            </a:br>
            <a:r>
              <a:rPr lang="en-US" sz="1400" smtClean="0"/>
              <a:t>&lt;body&gt;</a:t>
            </a:r>
            <a:br>
              <a:rPr lang="en-US" sz="1400" smtClean="0"/>
            </a:br>
            <a:r>
              <a:rPr lang="en-US" sz="1400" smtClean="0"/>
              <a:t>The content of the document......</a:t>
            </a:r>
            <a:br>
              <a:rPr lang="en-US" sz="1400" smtClean="0"/>
            </a:br>
            <a:r>
              <a:rPr lang="en-US" sz="1400" smtClean="0"/>
              <a:t>&lt;/body&gt;</a:t>
            </a:r>
            <a:br>
              <a:rPr lang="en-US" sz="1400" smtClean="0"/>
            </a:br>
            <a:r>
              <a:rPr lang="en-US" sz="1400" smtClean="0"/>
              <a:t/>
            </a:r>
            <a:br>
              <a:rPr lang="en-US" sz="1400" smtClean="0"/>
            </a:br>
            <a:r>
              <a:rPr lang="en-US" sz="1400" smtClean="0"/>
              <a:t>&lt;/html&gt;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HTML &lt;base&gt; Element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&lt;base&gt; tag specifies the base URL/target for all relative URLs in a page: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690336"/>
            <a:ext cx="8534400" cy="10156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smtClean="0"/>
              <a:t>&lt;head&gt;</a:t>
            </a:r>
            <a:br>
              <a:rPr lang="en-US" sz="2000" smtClean="0"/>
            </a:br>
            <a:r>
              <a:rPr lang="en-US" sz="2000" smtClean="0"/>
              <a:t>	</a:t>
            </a:r>
            <a:r>
              <a:rPr lang="en-US" smtClean="0"/>
              <a:t>&lt;base </a:t>
            </a:r>
            <a:r>
              <a:rPr lang="en-US" err="1" smtClean="0"/>
              <a:t>href</a:t>
            </a:r>
            <a:r>
              <a:rPr lang="en-US" smtClean="0"/>
              <a:t>="http://www.w3schools.com/images/" target="_blank"&gt;</a:t>
            </a:r>
            <a:br>
              <a:rPr lang="en-US" smtClean="0"/>
            </a:br>
            <a:r>
              <a:rPr lang="en-US" sz="2000" smtClean="0"/>
              <a:t>&lt;/head&gt;</a:t>
            </a:r>
            <a:endParaRPr lang="en-US" sz="2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HTML &lt;link&gt; Element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&lt;link&gt; tag defines the relationship between a document and an external resource.</a:t>
            </a:r>
          </a:p>
          <a:p>
            <a:r>
              <a:rPr lang="en-US" smtClean="0"/>
              <a:t>The &lt;link&gt; tag is most used to link to style sheets: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3048000"/>
            <a:ext cx="8077200" cy="12003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smtClean="0"/>
              <a:t>&lt;head&gt;</a:t>
            </a:r>
            <a:br>
              <a:rPr lang="en-US" sz="2400" smtClean="0"/>
            </a:br>
            <a:r>
              <a:rPr lang="en-US" sz="2400" smtClean="0"/>
              <a:t>	</a:t>
            </a:r>
            <a:r>
              <a:rPr lang="en-US" sz="2000" smtClean="0"/>
              <a:t>&lt;link </a:t>
            </a:r>
            <a:r>
              <a:rPr lang="en-US" sz="2000" err="1" smtClean="0"/>
              <a:t>rel</a:t>
            </a:r>
            <a:r>
              <a:rPr lang="en-US" sz="2000" smtClean="0"/>
              <a:t>="</a:t>
            </a:r>
            <a:r>
              <a:rPr lang="en-US" sz="2000" err="1" smtClean="0"/>
              <a:t>stylesheet</a:t>
            </a:r>
            <a:r>
              <a:rPr lang="en-US" sz="2000" smtClean="0"/>
              <a:t>" type="text/</a:t>
            </a:r>
            <a:r>
              <a:rPr lang="en-US" sz="2000" err="1" smtClean="0"/>
              <a:t>css</a:t>
            </a:r>
            <a:r>
              <a:rPr lang="en-US" sz="2000" smtClean="0"/>
              <a:t>" </a:t>
            </a:r>
            <a:r>
              <a:rPr lang="en-US" sz="2000" err="1" smtClean="0"/>
              <a:t>href</a:t>
            </a:r>
            <a:r>
              <a:rPr lang="en-US" sz="2000" smtClean="0"/>
              <a:t>="mystyle.css"&gt;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&lt;/head&gt;</a:t>
            </a:r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HTML &lt;style&gt; Element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&lt;style&gt; tag is used to define style information for an HTML document.</a:t>
            </a:r>
          </a:p>
          <a:p>
            <a:r>
              <a:rPr lang="en-US" smtClean="0"/>
              <a:t>Inside the &lt;style&gt; element you specify how HTML elements should render in a browser: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0200" y="3048000"/>
            <a:ext cx="5943600" cy="23083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smtClean="0"/>
              <a:t>&lt;head&gt;</a:t>
            </a:r>
            <a:br>
              <a:rPr lang="en-US" sz="2400" smtClean="0"/>
            </a:br>
            <a:r>
              <a:rPr lang="en-US" sz="2400" smtClean="0"/>
              <a:t>&lt;style type="text/</a:t>
            </a:r>
            <a:r>
              <a:rPr lang="en-US" sz="2400" err="1" smtClean="0"/>
              <a:t>css</a:t>
            </a:r>
            <a:r>
              <a:rPr lang="en-US" sz="2400" smtClean="0"/>
              <a:t>"&gt;</a:t>
            </a:r>
            <a:br>
              <a:rPr lang="en-US" sz="2400" smtClean="0"/>
            </a:br>
            <a:r>
              <a:rPr lang="en-US" sz="2400" smtClean="0"/>
              <a:t>	body {background-</a:t>
            </a:r>
            <a:r>
              <a:rPr lang="en-US" sz="2400" err="1" smtClean="0"/>
              <a:t>color:yellow</a:t>
            </a:r>
            <a:r>
              <a:rPr lang="en-US" sz="2400" smtClean="0"/>
              <a:t>}</a:t>
            </a:r>
            <a:br>
              <a:rPr lang="en-US" sz="2400" smtClean="0"/>
            </a:br>
            <a:r>
              <a:rPr lang="en-US" sz="2400" smtClean="0"/>
              <a:t>	p {</a:t>
            </a:r>
            <a:r>
              <a:rPr lang="en-US" sz="2400" err="1" smtClean="0"/>
              <a:t>color:blue</a:t>
            </a:r>
            <a:r>
              <a:rPr lang="en-US" sz="2400" smtClean="0"/>
              <a:t>}</a:t>
            </a:r>
            <a:br>
              <a:rPr lang="en-US" sz="2400" smtClean="0"/>
            </a:br>
            <a:r>
              <a:rPr lang="en-US" sz="2400" smtClean="0"/>
              <a:t>&lt;/style&gt;</a:t>
            </a:r>
            <a:br>
              <a:rPr lang="en-US" sz="2400" smtClean="0"/>
            </a:br>
            <a:r>
              <a:rPr lang="en-US" sz="2400" smtClean="0"/>
              <a:t>&lt;/head&gt;</a:t>
            </a:r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HTML &lt;meta&gt; Element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Metadata is data (information) about data.</a:t>
            </a:r>
          </a:p>
          <a:p>
            <a:pPr lvl="1"/>
            <a:r>
              <a:rPr lang="en-US" smtClean="0"/>
              <a:t>The &lt;meta&gt; tag provides metadata about the HTML document. </a:t>
            </a:r>
          </a:p>
          <a:p>
            <a:pPr lvl="1"/>
            <a:r>
              <a:rPr lang="en-US" smtClean="0"/>
              <a:t>Meta elements are typically used to specify page description, keywords, author of the document, last modified, and other metadata.</a:t>
            </a:r>
          </a:p>
          <a:p>
            <a:r>
              <a:rPr lang="en-US" smtClean="0"/>
              <a:t>The metadata can be used by browsers </a:t>
            </a:r>
          </a:p>
          <a:p>
            <a:pPr lvl="1"/>
            <a:r>
              <a:rPr lang="en-US" smtClean="0"/>
              <a:t>how to display content or reload page</a:t>
            </a:r>
          </a:p>
          <a:p>
            <a:pPr lvl="1"/>
            <a:r>
              <a:rPr lang="en-US" smtClean="0"/>
              <a:t>search engines (keywords), or other web services.</a:t>
            </a:r>
          </a:p>
          <a:p>
            <a:r>
              <a:rPr lang="en-US" smtClean="0"/>
              <a:t>&lt;meta&gt; tags always goes inside the &lt;head&gt; element.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&lt;meta&gt; Tags - Examples of Use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Define keywords for search engines:</a:t>
            </a:r>
          </a:p>
          <a:p>
            <a:pPr lvl="1"/>
            <a:r>
              <a:rPr lang="en-US" smtClean="0"/>
              <a:t>&lt;meta name="keywords" content="HTML, CSS, XML, XHTML, JavaScript"&gt;</a:t>
            </a:r>
          </a:p>
          <a:p>
            <a:r>
              <a:rPr lang="en-US" smtClean="0"/>
              <a:t>Define a description of your web page:</a:t>
            </a:r>
          </a:p>
          <a:p>
            <a:pPr lvl="1"/>
            <a:r>
              <a:rPr lang="en-US" smtClean="0"/>
              <a:t>&lt;meta name="description" content="Free Web tutorials on HTML and CSS"&gt;</a:t>
            </a:r>
          </a:p>
          <a:p>
            <a:r>
              <a:rPr lang="en-US" smtClean="0"/>
              <a:t>Define the author of a page:</a:t>
            </a:r>
          </a:p>
          <a:p>
            <a:pPr lvl="1"/>
            <a:r>
              <a:rPr lang="en-US" smtClean="0"/>
              <a:t>&lt;meta name="author" content="</a:t>
            </a:r>
            <a:r>
              <a:rPr lang="en-US" err="1" smtClean="0"/>
              <a:t>Hege</a:t>
            </a:r>
            <a:r>
              <a:rPr lang="en-US" smtClean="0"/>
              <a:t> </a:t>
            </a:r>
            <a:r>
              <a:rPr lang="en-US" err="1" smtClean="0"/>
              <a:t>Refsnes</a:t>
            </a:r>
            <a:r>
              <a:rPr lang="en-US" smtClean="0"/>
              <a:t>"&gt;</a:t>
            </a:r>
          </a:p>
          <a:p>
            <a:r>
              <a:rPr lang="en-US" smtClean="0"/>
              <a:t>Refresh document every 30 seconds:</a:t>
            </a:r>
          </a:p>
          <a:p>
            <a:pPr lvl="1"/>
            <a:r>
              <a:rPr lang="en-US" smtClean="0"/>
              <a:t>&lt;meta http-equiv="refresh" content="30"&gt;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HTML &lt;script&gt; Element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&lt;script&gt; tag is used to define a client-side script, such as a JavaScript.</a:t>
            </a:r>
          </a:p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ĐỊA CHỈ TRANG WEB - URL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URL - </a:t>
            </a:r>
            <a:r>
              <a:rPr lang="en-US" b="1" smtClean="0"/>
              <a:t>U</a:t>
            </a:r>
            <a:r>
              <a:rPr lang="en-US" smtClean="0"/>
              <a:t>niform </a:t>
            </a:r>
            <a:r>
              <a:rPr lang="en-US" b="1" smtClean="0"/>
              <a:t>R</a:t>
            </a:r>
            <a:r>
              <a:rPr lang="en-US" smtClean="0"/>
              <a:t>esource </a:t>
            </a:r>
            <a:r>
              <a:rPr lang="en-US" b="1" smtClean="0"/>
              <a:t>L</a:t>
            </a:r>
            <a:r>
              <a:rPr lang="en-US" smtClean="0"/>
              <a:t>ocator</a:t>
            </a:r>
          </a:p>
          <a:p>
            <a:pPr lvl="1"/>
            <a:r>
              <a:rPr lang="en-US" err="1" smtClean="0"/>
              <a:t>Bộ</a:t>
            </a:r>
            <a:r>
              <a:rPr lang="en-US" smtClean="0"/>
              <a:t> </a:t>
            </a:r>
            <a:r>
              <a:rPr lang="en-US" err="1" smtClean="0"/>
              <a:t>định</a:t>
            </a:r>
            <a:r>
              <a:rPr lang="en-US" smtClean="0"/>
              <a:t> </a:t>
            </a:r>
            <a:r>
              <a:rPr lang="en-US" err="1" smtClean="0"/>
              <a:t>vị</a:t>
            </a:r>
            <a:r>
              <a:rPr lang="en-US" smtClean="0"/>
              <a:t> </a:t>
            </a:r>
            <a:r>
              <a:rPr lang="en-US" err="1" smtClean="0"/>
              <a:t>tài</a:t>
            </a:r>
            <a:r>
              <a:rPr lang="en-US" smtClean="0"/>
              <a:t> </a:t>
            </a:r>
            <a:r>
              <a:rPr lang="en-US" err="1" smtClean="0"/>
              <a:t>nguyên</a:t>
            </a:r>
            <a:r>
              <a:rPr lang="en-US" smtClean="0"/>
              <a:t> </a:t>
            </a:r>
            <a:r>
              <a:rPr lang="en-US" err="1" smtClean="0"/>
              <a:t>đồng</a:t>
            </a:r>
            <a:r>
              <a:rPr lang="en-US" smtClean="0"/>
              <a:t> </a:t>
            </a:r>
            <a:r>
              <a:rPr lang="en-US" err="1" smtClean="0"/>
              <a:t>nhất</a:t>
            </a:r>
            <a:endParaRPr lang="en-US" smtClean="0"/>
          </a:p>
          <a:p>
            <a:pPr lvl="1"/>
            <a:r>
              <a:rPr lang="en-US" err="1" smtClean="0"/>
              <a:t>Xác</a:t>
            </a:r>
            <a:r>
              <a:rPr lang="en-US" smtClean="0"/>
              <a:t> </a:t>
            </a:r>
            <a:r>
              <a:rPr lang="en-US" err="1" smtClean="0"/>
              <a:t>định</a:t>
            </a:r>
            <a:r>
              <a:rPr lang="en-US" smtClean="0"/>
              <a:t> </a:t>
            </a:r>
            <a:r>
              <a:rPr lang="en-US" err="1" smtClean="0"/>
              <a:t>vị</a:t>
            </a:r>
            <a:r>
              <a:rPr lang="en-US" smtClean="0"/>
              <a:t> </a:t>
            </a:r>
            <a:r>
              <a:rPr lang="en-US" err="1" smtClean="0"/>
              <a:t>trí</a:t>
            </a:r>
            <a:r>
              <a:rPr lang="en-US" smtClean="0"/>
              <a:t> </a:t>
            </a:r>
            <a:r>
              <a:rPr lang="en-US" err="1" smtClean="0"/>
              <a:t>của</a:t>
            </a:r>
            <a:r>
              <a:rPr lang="en-US" smtClean="0"/>
              <a:t> </a:t>
            </a:r>
            <a:r>
              <a:rPr lang="en-US" err="1" smtClean="0"/>
              <a:t>trang</a:t>
            </a:r>
            <a:r>
              <a:rPr lang="en-US" smtClean="0"/>
              <a:t> web</a:t>
            </a:r>
          </a:p>
          <a:p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thành</a:t>
            </a:r>
            <a:r>
              <a:rPr lang="en-US" smtClean="0"/>
              <a:t> </a:t>
            </a:r>
            <a:r>
              <a:rPr lang="en-US" err="1" smtClean="0"/>
              <a:t>phần</a:t>
            </a:r>
            <a:r>
              <a:rPr lang="en-US" smtClean="0"/>
              <a:t> </a:t>
            </a:r>
            <a:r>
              <a:rPr lang="en-US" err="1" smtClean="0"/>
              <a:t>của</a:t>
            </a:r>
            <a:r>
              <a:rPr lang="en-US" smtClean="0"/>
              <a:t> URL</a:t>
            </a:r>
          </a:p>
          <a:p>
            <a:pPr lvl="1"/>
            <a:r>
              <a:rPr lang="en-US" err="1" smtClean="0"/>
              <a:t>Giao</a:t>
            </a:r>
            <a:r>
              <a:rPr lang="en-US" smtClean="0"/>
              <a:t> </a:t>
            </a:r>
            <a:r>
              <a:rPr lang="en-US" err="1" smtClean="0"/>
              <a:t>thức</a:t>
            </a:r>
            <a:r>
              <a:rPr lang="en-US" smtClean="0"/>
              <a:t> </a:t>
            </a:r>
            <a:r>
              <a:rPr lang="en-US" err="1" smtClean="0"/>
              <a:t>truyền</a:t>
            </a:r>
            <a:r>
              <a:rPr lang="en-US" smtClean="0"/>
              <a:t> tin</a:t>
            </a:r>
          </a:p>
          <a:p>
            <a:pPr lvl="2"/>
            <a:r>
              <a:rPr lang="en-US" smtClean="0">
                <a:solidFill>
                  <a:srgbClr val="FF0000"/>
                </a:solidFill>
              </a:rPr>
              <a:t>http://</a:t>
            </a:r>
            <a:r>
              <a:rPr lang="en-US" smtClean="0"/>
              <a:t>nhipsongso.tuoitre.vn/Thiet-bi-so/Tv/index.html</a:t>
            </a:r>
          </a:p>
          <a:p>
            <a:pPr lvl="2"/>
            <a:r>
              <a:rPr lang="en-US" smtClean="0">
                <a:solidFill>
                  <a:srgbClr val="FF0000"/>
                </a:solidFill>
              </a:rPr>
              <a:t>https://</a:t>
            </a:r>
            <a:r>
              <a:rPr lang="en-US" smtClean="0"/>
              <a:t>ebanking.dongabank.com.vn/login</a:t>
            </a:r>
          </a:p>
          <a:p>
            <a:pPr lvl="3"/>
            <a:r>
              <a:rPr lang="en-US" err="1" smtClean="0"/>
              <a:t>cho</a:t>
            </a:r>
            <a:r>
              <a:rPr lang="en-US" smtClean="0"/>
              <a:t> </a:t>
            </a:r>
            <a:r>
              <a:rPr lang="en-US" err="1" smtClean="0"/>
              <a:t>biết</a:t>
            </a:r>
            <a:r>
              <a:rPr lang="en-US" smtClean="0"/>
              <a:t> </a:t>
            </a:r>
            <a:r>
              <a:rPr lang="en-US" err="1" smtClean="0"/>
              <a:t>giao</a:t>
            </a:r>
            <a:r>
              <a:rPr lang="en-US" smtClean="0"/>
              <a:t> </a:t>
            </a:r>
            <a:r>
              <a:rPr lang="en-US" err="1" smtClean="0"/>
              <a:t>tác</a:t>
            </a:r>
            <a:r>
              <a:rPr lang="en-US" smtClean="0"/>
              <a:t> </a:t>
            </a:r>
            <a:r>
              <a:rPr lang="en-US" err="1" smtClean="0"/>
              <a:t>máy</a:t>
            </a:r>
            <a:r>
              <a:rPr lang="en-US" smtClean="0"/>
              <a:t> </a:t>
            </a:r>
            <a:r>
              <a:rPr lang="en-US" err="1" smtClean="0"/>
              <a:t>chủ</a:t>
            </a:r>
            <a:r>
              <a:rPr lang="en-US" smtClean="0"/>
              <a:t> an </a:t>
            </a:r>
            <a:r>
              <a:rPr lang="en-US" err="1" smtClean="0"/>
              <a:t>toàn</a:t>
            </a:r>
            <a:endParaRPr lang="en-US" smtClean="0"/>
          </a:p>
          <a:p>
            <a:pPr lvl="1"/>
            <a:r>
              <a:rPr lang="en-US" err="1" smtClean="0"/>
              <a:t>Tên</a:t>
            </a:r>
            <a:r>
              <a:rPr lang="en-US" smtClean="0"/>
              <a:t> </a:t>
            </a:r>
            <a:r>
              <a:rPr lang="en-US" err="1" smtClean="0"/>
              <a:t>miền</a:t>
            </a:r>
            <a:r>
              <a:rPr lang="en-US" smtClean="0"/>
              <a:t>: </a:t>
            </a:r>
            <a:r>
              <a:rPr lang="en-US" err="1" smtClean="0"/>
              <a:t>cho</a:t>
            </a:r>
            <a:r>
              <a:rPr lang="en-US" smtClean="0"/>
              <a:t> </a:t>
            </a:r>
            <a:r>
              <a:rPr lang="en-US" err="1" smtClean="0"/>
              <a:t>biết</a:t>
            </a:r>
            <a:r>
              <a:rPr lang="en-US" smtClean="0"/>
              <a:t> </a:t>
            </a:r>
            <a:r>
              <a:rPr lang="en-US" err="1" smtClean="0"/>
              <a:t>máy</a:t>
            </a:r>
            <a:r>
              <a:rPr lang="en-US" smtClean="0"/>
              <a:t> </a:t>
            </a:r>
            <a:r>
              <a:rPr lang="en-US" err="1" smtClean="0"/>
              <a:t>chủ</a:t>
            </a:r>
            <a:r>
              <a:rPr lang="en-US" smtClean="0"/>
              <a:t> </a:t>
            </a:r>
            <a:r>
              <a:rPr lang="en-US" err="1" smtClean="0"/>
              <a:t>sẽ</a:t>
            </a:r>
            <a:r>
              <a:rPr lang="en-US" smtClean="0"/>
              <a:t> </a:t>
            </a:r>
            <a:r>
              <a:rPr lang="en-US" err="1" smtClean="0"/>
              <a:t>liên</a:t>
            </a:r>
            <a:r>
              <a:rPr lang="en-US" smtClean="0"/>
              <a:t> </a:t>
            </a:r>
            <a:r>
              <a:rPr lang="en-US" err="1" smtClean="0"/>
              <a:t>kết</a:t>
            </a:r>
            <a:r>
              <a:rPr lang="en-US" smtClean="0"/>
              <a:t> </a:t>
            </a:r>
            <a:r>
              <a:rPr lang="en-US" err="1" smtClean="0"/>
              <a:t>đến</a:t>
            </a:r>
            <a:endParaRPr lang="en-US" smtClean="0"/>
          </a:p>
          <a:p>
            <a:pPr lvl="2"/>
            <a:r>
              <a:rPr lang="en-US" smtClean="0"/>
              <a:t>http://</a:t>
            </a:r>
            <a:r>
              <a:rPr lang="en-US" smtClean="0">
                <a:solidFill>
                  <a:srgbClr val="FF0000"/>
                </a:solidFill>
              </a:rPr>
              <a:t>nhipsongso.tuoitre.vn</a:t>
            </a:r>
            <a:r>
              <a:rPr lang="en-US" smtClean="0"/>
              <a:t>/Thiet-bi-so/Tv/index.html</a:t>
            </a:r>
          </a:p>
          <a:p>
            <a:pPr lvl="2"/>
            <a:r>
              <a:rPr lang="en-US" smtClean="0"/>
              <a:t>www </a:t>
            </a:r>
            <a:r>
              <a:rPr lang="en-US" err="1" smtClean="0"/>
              <a:t>là</a:t>
            </a:r>
            <a:r>
              <a:rPr lang="en-US" smtClean="0"/>
              <a:t> </a:t>
            </a:r>
            <a:r>
              <a:rPr lang="en-US" err="1" smtClean="0"/>
              <a:t>quy</a:t>
            </a:r>
            <a:r>
              <a:rPr lang="en-US" smtClean="0"/>
              <a:t> </a:t>
            </a:r>
            <a:r>
              <a:rPr lang="en-US" err="1" smtClean="0"/>
              <a:t>ước</a:t>
            </a:r>
            <a:r>
              <a:rPr lang="en-US" smtClean="0"/>
              <a:t> </a:t>
            </a:r>
            <a:r>
              <a:rPr lang="en-US" err="1" smtClean="0"/>
              <a:t>cho</a:t>
            </a:r>
            <a:r>
              <a:rPr lang="en-US" smtClean="0"/>
              <a:t> </a:t>
            </a:r>
            <a:r>
              <a:rPr lang="en-US" err="1" smtClean="0"/>
              <a:t>biết</a:t>
            </a:r>
            <a:r>
              <a:rPr lang="en-US" smtClean="0"/>
              <a:t> </a:t>
            </a:r>
            <a:r>
              <a:rPr lang="en-US" err="1" smtClean="0"/>
              <a:t>máy</a:t>
            </a:r>
            <a:r>
              <a:rPr lang="en-US" smtClean="0"/>
              <a:t> </a:t>
            </a:r>
            <a:r>
              <a:rPr lang="en-US" err="1" smtClean="0"/>
              <a:t>chủ</a:t>
            </a:r>
            <a:r>
              <a:rPr lang="en-US" smtClean="0"/>
              <a:t> web</a:t>
            </a:r>
          </a:p>
          <a:p>
            <a:pPr lvl="1"/>
            <a:r>
              <a:rPr lang="en-US" err="1" smtClean="0"/>
              <a:t>Đường</a:t>
            </a:r>
            <a:r>
              <a:rPr lang="en-US" smtClean="0"/>
              <a:t> </a:t>
            </a:r>
            <a:r>
              <a:rPr lang="en-US" err="1" smtClean="0"/>
              <a:t>dẫn</a:t>
            </a:r>
            <a:endParaRPr lang="en-US" smtClean="0"/>
          </a:p>
          <a:p>
            <a:pPr lvl="2"/>
            <a:r>
              <a:rPr lang="en-US" smtClean="0"/>
              <a:t>http://nhipsongso.tuoitre.vn/</a:t>
            </a:r>
            <a:r>
              <a:rPr lang="en-US" smtClean="0">
                <a:solidFill>
                  <a:srgbClr val="FF0000"/>
                </a:solidFill>
              </a:rPr>
              <a:t>Thiet-bi-so/Tv/</a:t>
            </a:r>
            <a:r>
              <a:rPr lang="en-US" smtClean="0"/>
              <a:t>index.html</a:t>
            </a:r>
          </a:p>
          <a:p>
            <a:pPr lvl="1"/>
            <a:r>
              <a:rPr lang="en-US" err="1" smtClean="0"/>
              <a:t>Tên</a:t>
            </a:r>
            <a:r>
              <a:rPr lang="en-US" smtClean="0"/>
              <a:t> </a:t>
            </a:r>
            <a:r>
              <a:rPr lang="en-US" err="1" smtClean="0"/>
              <a:t>tập</a:t>
            </a:r>
            <a:r>
              <a:rPr lang="en-US" smtClean="0"/>
              <a:t> tin</a:t>
            </a:r>
          </a:p>
          <a:p>
            <a:pPr lvl="2"/>
            <a:r>
              <a:rPr lang="en-US" smtClean="0"/>
              <a:t>http://nhipsongso.tuoitre.vn/Thiet-bi-so/Tv/</a:t>
            </a:r>
            <a:r>
              <a:rPr lang="en-US" smtClean="0">
                <a:solidFill>
                  <a:srgbClr val="FF0000"/>
                </a:solidFill>
              </a:rPr>
              <a:t>index.html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Styles - CSS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CSS can be added to HTML in the following ways:</a:t>
            </a:r>
          </a:p>
          <a:p>
            <a:pPr lvl="1"/>
            <a:r>
              <a:rPr lang="en-US" smtClean="0"/>
              <a:t>Inline - using the style</a:t>
            </a:r>
            <a:r>
              <a:rPr lang="en-US" b="1" smtClean="0"/>
              <a:t> attribute</a:t>
            </a:r>
            <a:r>
              <a:rPr lang="en-US" smtClean="0"/>
              <a:t> in HTML elements</a:t>
            </a:r>
          </a:p>
          <a:p>
            <a:pPr lvl="3"/>
            <a:r>
              <a:rPr lang="en-US" smtClean="0"/>
              <a:t>&lt;p style="color:blue;margin-left:20px;"&gt;This is a paragraph.&lt;/p&gt;</a:t>
            </a:r>
          </a:p>
          <a:p>
            <a:pPr lvl="1"/>
            <a:r>
              <a:rPr lang="en-US" smtClean="0"/>
              <a:t>Internal - using the &lt;style&gt;</a:t>
            </a:r>
            <a:r>
              <a:rPr lang="en-US" b="1" smtClean="0"/>
              <a:t> element</a:t>
            </a:r>
            <a:r>
              <a:rPr lang="en-US" smtClean="0"/>
              <a:t> in the &lt;head&gt; section</a:t>
            </a:r>
          </a:p>
          <a:p>
            <a:pPr lvl="2"/>
            <a:r>
              <a:rPr lang="en-US" smtClean="0"/>
              <a:t>&lt;head&gt;</a:t>
            </a:r>
            <a:br>
              <a:rPr lang="en-US" smtClean="0"/>
            </a:br>
            <a:r>
              <a:rPr lang="en-US" smtClean="0"/>
              <a:t>	&lt;style type="text/</a:t>
            </a:r>
            <a:r>
              <a:rPr lang="en-US" err="1" smtClean="0"/>
              <a:t>css</a:t>
            </a:r>
            <a:r>
              <a:rPr lang="en-US" smtClean="0"/>
              <a:t>"&gt;</a:t>
            </a:r>
            <a:br>
              <a:rPr lang="en-US" smtClean="0"/>
            </a:br>
            <a:r>
              <a:rPr lang="en-US" smtClean="0"/>
              <a:t>		body {background-</a:t>
            </a:r>
            <a:r>
              <a:rPr lang="en-US" err="1" smtClean="0"/>
              <a:t>color:yellow</a:t>
            </a:r>
            <a:r>
              <a:rPr lang="en-US" smtClean="0"/>
              <a:t>;}</a:t>
            </a:r>
            <a:br>
              <a:rPr lang="en-US" smtClean="0"/>
            </a:br>
            <a:r>
              <a:rPr lang="en-US" smtClean="0"/>
              <a:t>		p {</a:t>
            </a:r>
            <a:r>
              <a:rPr lang="en-US" err="1" smtClean="0"/>
              <a:t>color:blue</a:t>
            </a:r>
            <a:r>
              <a:rPr lang="en-US" smtClean="0"/>
              <a:t>;}</a:t>
            </a:r>
            <a:br>
              <a:rPr lang="en-US" smtClean="0"/>
            </a:br>
            <a:r>
              <a:rPr lang="en-US" smtClean="0"/>
              <a:t>	&lt;/style&gt;</a:t>
            </a:r>
            <a:br>
              <a:rPr lang="en-US" smtClean="0"/>
            </a:br>
            <a:r>
              <a:rPr lang="en-US" smtClean="0"/>
              <a:t>&lt;/head&gt;</a:t>
            </a:r>
          </a:p>
          <a:p>
            <a:pPr lvl="1"/>
            <a:r>
              <a:rPr lang="en-US" smtClean="0"/>
              <a:t>External - using an external CSS</a:t>
            </a:r>
            <a:r>
              <a:rPr lang="en-US" b="1" smtClean="0"/>
              <a:t> file</a:t>
            </a:r>
          </a:p>
          <a:p>
            <a:pPr lvl="2"/>
            <a:r>
              <a:rPr lang="en-US" smtClean="0"/>
              <a:t>&lt;head&gt;</a:t>
            </a:r>
            <a:br>
              <a:rPr lang="en-US" smtClean="0"/>
            </a:br>
            <a:r>
              <a:rPr lang="en-US" smtClean="0"/>
              <a:t>	&lt;link </a:t>
            </a:r>
            <a:r>
              <a:rPr lang="en-US" err="1" smtClean="0"/>
              <a:t>rel</a:t>
            </a:r>
            <a:r>
              <a:rPr lang="en-US" smtClean="0"/>
              <a:t>="</a:t>
            </a:r>
            <a:r>
              <a:rPr lang="en-US" err="1" smtClean="0"/>
              <a:t>stylesheet</a:t>
            </a:r>
            <a:r>
              <a:rPr lang="en-US" smtClean="0"/>
              <a:t>" type="text/</a:t>
            </a:r>
            <a:r>
              <a:rPr lang="en-US" err="1" smtClean="0"/>
              <a:t>css</a:t>
            </a:r>
            <a:r>
              <a:rPr lang="en-US" smtClean="0"/>
              <a:t>" </a:t>
            </a:r>
            <a:r>
              <a:rPr lang="en-US" err="1" smtClean="0"/>
              <a:t>href</a:t>
            </a:r>
            <a:r>
              <a:rPr lang="en-US" smtClean="0"/>
              <a:t>="mystyle.css"&gt;</a:t>
            </a:r>
            <a:br>
              <a:rPr lang="en-US" smtClean="0"/>
            </a:br>
            <a:r>
              <a:rPr lang="en-US" smtClean="0"/>
              <a:t>&lt;/head&gt;</a:t>
            </a:r>
            <a:endParaRPr lang="en-US" b="1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Styles - CSS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CSS Syntax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Selector: id, class, tag</a:t>
            </a:r>
          </a:p>
          <a:p>
            <a:pPr lvl="1"/>
            <a:r>
              <a:rPr lang="en-US" smtClean="0"/>
              <a:t>Id </a:t>
            </a:r>
          </a:p>
          <a:p>
            <a:pPr lvl="2">
              <a:buNone/>
            </a:pPr>
            <a:r>
              <a:rPr lang="en-US" smtClean="0"/>
              <a:t>#para1{text-</a:t>
            </a:r>
            <a:r>
              <a:rPr lang="en-US" err="1" smtClean="0"/>
              <a:t>align:center;color:red</a:t>
            </a:r>
            <a:r>
              <a:rPr lang="en-US" smtClean="0"/>
              <a:t>;}</a:t>
            </a:r>
          </a:p>
          <a:p>
            <a:pPr lvl="1"/>
            <a:r>
              <a:rPr lang="en-US" smtClean="0"/>
              <a:t>Class</a:t>
            </a:r>
          </a:p>
          <a:p>
            <a:pPr lvl="2">
              <a:buNone/>
            </a:pPr>
            <a:r>
              <a:rPr lang="en-US" smtClean="0"/>
              <a:t>.center {text-</a:t>
            </a:r>
            <a:r>
              <a:rPr lang="en-US" err="1" smtClean="0"/>
              <a:t>align:center</a:t>
            </a:r>
            <a:r>
              <a:rPr lang="en-US" smtClean="0"/>
              <a:t>;}</a:t>
            </a:r>
          </a:p>
          <a:p>
            <a:pPr lvl="1"/>
            <a:r>
              <a:rPr lang="en-US" smtClean="0"/>
              <a:t>Tag</a:t>
            </a:r>
          </a:p>
          <a:p>
            <a:pPr lvl="2">
              <a:buNone/>
            </a:pPr>
            <a:r>
              <a:rPr lang="en-US" err="1" smtClean="0"/>
              <a:t>p.center</a:t>
            </a:r>
            <a:r>
              <a:rPr lang="en-US" smtClean="0"/>
              <a:t> {text-</a:t>
            </a:r>
            <a:r>
              <a:rPr lang="en-US" err="1" smtClean="0"/>
              <a:t>align:center</a:t>
            </a:r>
            <a:r>
              <a:rPr lang="en-US" smtClean="0"/>
              <a:t>;}</a:t>
            </a:r>
          </a:p>
          <a:p>
            <a:r>
              <a:rPr lang="en-US" smtClean="0"/>
              <a:t>Do </a:t>
            </a:r>
            <a:r>
              <a:rPr lang="en-US" b="1" smtClean="0"/>
              <a:t>NOT</a:t>
            </a:r>
            <a:r>
              <a:rPr lang="en-US" smtClean="0"/>
              <a:t> start a class name with a number! This is only supported in Internet Explorer.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17179" t="16667" r="29722" b="62500"/>
          <a:stretch>
            <a:fillRect/>
          </a:stretch>
        </p:blipFill>
        <p:spPr bwMode="auto">
          <a:xfrm>
            <a:off x="2590800" y="1447800"/>
            <a:ext cx="5791200" cy="1277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Images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HTML, images are defined with the &lt;</a:t>
            </a:r>
            <a:r>
              <a:rPr lang="en-US" err="1" smtClean="0"/>
              <a:t>img</a:t>
            </a:r>
            <a:r>
              <a:rPr lang="en-US" smtClean="0"/>
              <a:t>&gt; tag. </a:t>
            </a:r>
          </a:p>
          <a:p>
            <a:pPr lvl="1"/>
            <a:r>
              <a:rPr lang="en-US" smtClean="0"/>
              <a:t>The &lt;</a:t>
            </a:r>
            <a:r>
              <a:rPr lang="en-US" err="1" smtClean="0"/>
              <a:t>img</a:t>
            </a:r>
            <a:r>
              <a:rPr lang="en-US" smtClean="0"/>
              <a:t>&gt; tag is empty, which means that it contains attributes only, and has no closing tag.</a:t>
            </a:r>
          </a:p>
          <a:p>
            <a:pPr lvl="1"/>
            <a:r>
              <a:rPr lang="en-US" smtClean="0"/>
              <a:t>To display an image on a page, you need to use the </a:t>
            </a:r>
            <a:r>
              <a:rPr lang="en-US" err="1" smtClean="0"/>
              <a:t>src</a:t>
            </a:r>
            <a:r>
              <a:rPr lang="en-US" smtClean="0"/>
              <a:t> attribute. </a:t>
            </a:r>
            <a:r>
              <a:rPr lang="en-US" err="1" smtClean="0"/>
              <a:t>Src</a:t>
            </a:r>
            <a:r>
              <a:rPr lang="en-US" smtClean="0"/>
              <a:t> stands for "source". The value of the </a:t>
            </a:r>
            <a:r>
              <a:rPr lang="en-US" err="1" smtClean="0"/>
              <a:t>src</a:t>
            </a:r>
            <a:r>
              <a:rPr lang="en-US" smtClean="0"/>
              <a:t> attribute is the URL of the image you want to display.</a:t>
            </a:r>
          </a:p>
          <a:p>
            <a:r>
              <a:rPr lang="en-US" smtClean="0"/>
              <a:t>Syntax</a:t>
            </a:r>
          </a:p>
          <a:p>
            <a:pPr lvl="1"/>
            <a:r>
              <a:rPr lang="en-US" smtClean="0"/>
              <a:t>&lt;</a:t>
            </a:r>
            <a:r>
              <a:rPr lang="en-US" err="1" smtClean="0"/>
              <a:t>img</a:t>
            </a:r>
            <a:r>
              <a:rPr lang="en-US" smtClean="0"/>
              <a:t> </a:t>
            </a:r>
            <a:r>
              <a:rPr lang="en-US" err="1" smtClean="0">
                <a:solidFill>
                  <a:srgbClr val="FF0000"/>
                </a:solidFill>
              </a:rPr>
              <a:t>src</a:t>
            </a:r>
            <a:r>
              <a:rPr lang="en-US" smtClean="0"/>
              <a:t>=</a:t>
            </a:r>
            <a:r>
              <a:rPr lang="en-US" i="1" smtClean="0"/>
              <a:t> </a:t>
            </a:r>
            <a:r>
              <a:rPr lang="en-US" smtClean="0"/>
              <a:t>“</a:t>
            </a:r>
            <a:r>
              <a:rPr lang="en-US" err="1" smtClean="0"/>
              <a:t>url</a:t>
            </a:r>
            <a:r>
              <a:rPr lang="en-US" smtClean="0"/>
              <a:t> ” </a:t>
            </a:r>
            <a:r>
              <a:rPr lang="en-US" smtClean="0">
                <a:solidFill>
                  <a:srgbClr val="FF0000"/>
                </a:solidFill>
              </a:rPr>
              <a:t>alt</a:t>
            </a:r>
            <a:r>
              <a:rPr lang="en-US" smtClean="0"/>
              <a:t>="</a:t>
            </a:r>
            <a:r>
              <a:rPr lang="en-US" err="1" smtClean="0"/>
              <a:t>some_text</a:t>
            </a:r>
            <a:r>
              <a:rPr lang="en-US" smtClean="0"/>
              <a:t>” &gt;</a:t>
            </a:r>
          </a:p>
          <a:p>
            <a:pPr lvl="1"/>
            <a:r>
              <a:rPr lang="en-US" smtClean="0"/>
              <a:t>width</a:t>
            </a:r>
          </a:p>
          <a:p>
            <a:pPr lvl="1"/>
            <a:r>
              <a:rPr lang="en-US" smtClean="0"/>
              <a:t>Height</a:t>
            </a:r>
          </a:p>
          <a:p>
            <a:pPr lvl="1"/>
            <a:r>
              <a:rPr lang="en-US" smtClean="0"/>
              <a:t>align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Image Tags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066800" y="1371600"/>
          <a:ext cx="7086600" cy="159385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38918"/>
                <a:gridCol w="5947682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Tag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hlinkClick r:id="rId2"/>
                        </a:rPr>
                        <a:t>&lt;img&gt;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an image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hlinkClick r:id="rId3"/>
                        </a:rPr>
                        <a:t>&lt;map&gt;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an image-map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hlinkClick r:id="rId4"/>
                        </a:rPr>
                        <a:t>&lt;area&gt;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clickable area inside an image-map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Image Tags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33400"/>
          </a:xfrm>
        </p:spPr>
        <p:txBody>
          <a:bodyPr/>
          <a:lstStyle/>
          <a:p>
            <a:r>
              <a:rPr lang="en-US" smtClean="0"/>
              <a:t>Source code</a:t>
            </a:r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l="892" t="32292" r="51140" b="29167"/>
          <a:stretch>
            <a:fillRect/>
          </a:stretch>
        </p:blipFill>
        <p:spPr bwMode="auto">
          <a:xfrm>
            <a:off x="228600" y="1752600"/>
            <a:ext cx="8771336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Image Tags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1066800"/>
          </a:xfrm>
        </p:spPr>
        <p:txBody>
          <a:bodyPr/>
          <a:lstStyle/>
          <a:p>
            <a:r>
              <a:rPr lang="en-US" smtClean="0"/>
              <a:t>Result</a:t>
            </a:r>
          </a:p>
          <a:p>
            <a:pPr lvl="1"/>
            <a:r>
              <a:rPr lang="en-US" smtClean="0">
                <a:hlinkClick r:id="rId2"/>
              </a:rPr>
              <a:t>http://w3schools.com/html/tryit.asp?filename=tryhtml_areamap</a:t>
            </a:r>
            <a:endParaRPr lang="en-US" smtClean="0"/>
          </a:p>
          <a:p>
            <a:pPr lvl="1">
              <a:buNone/>
            </a:pPr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 l="49780" t="32292" r="15666" b="39583"/>
          <a:stretch>
            <a:fillRect/>
          </a:stretch>
        </p:blipFill>
        <p:spPr bwMode="auto">
          <a:xfrm>
            <a:off x="609600" y="2362200"/>
            <a:ext cx="8001000" cy="366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Tables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Tables are defined with the &lt;table&gt; tag.</a:t>
            </a:r>
          </a:p>
          <a:p>
            <a:pPr lvl="1"/>
            <a:r>
              <a:rPr lang="en-US" smtClean="0"/>
              <a:t>A table is divided into rows (with the </a:t>
            </a:r>
            <a:r>
              <a:rPr lang="en-US" smtClean="0">
                <a:solidFill>
                  <a:srgbClr val="FF0000"/>
                </a:solidFill>
              </a:rPr>
              <a:t>&lt;</a:t>
            </a:r>
            <a:r>
              <a:rPr lang="en-US" err="1" smtClean="0">
                <a:solidFill>
                  <a:srgbClr val="FF0000"/>
                </a:solidFill>
              </a:rPr>
              <a:t>tr</a:t>
            </a:r>
            <a:r>
              <a:rPr lang="en-US" smtClean="0">
                <a:solidFill>
                  <a:srgbClr val="FF0000"/>
                </a:solidFill>
              </a:rPr>
              <a:t>&gt; </a:t>
            </a:r>
            <a:r>
              <a:rPr lang="en-US" smtClean="0"/>
              <a:t>tag)</a:t>
            </a:r>
          </a:p>
          <a:p>
            <a:pPr lvl="1"/>
            <a:r>
              <a:rPr lang="en-US" smtClean="0"/>
              <a:t>each row is divided into data cells (with the </a:t>
            </a:r>
            <a:r>
              <a:rPr lang="en-US" smtClean="0">
                <a:solidFill>
                  <a:srgbClr val="FF0000"/>
                </a:solidFill>
              </a:rPr>
              <a:t>&lt;td&gt; </a:t>
            </a:r>
            <a:r>
              <a:rPr lang="en-US" smtClean="0"/>
              <a:t>tag). td stands for "table data," and holds the content of a data cell. </a:t>
            </a:r>
          </a:p>
          <a:p>
            <a:pPr lvl="1"/>
            <a:r>
              <a:rPr lang="en-US" smtClean="0"/>
              <a:t>A &lt;td&gt; tag can contain text, links, images, lists, forms, other tables, etc.</a:t>
            </a:r>
          </a:p>
          <a:p>
            <a:pPr>
              <a:buNone/>
            </a:pPr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 l="20498" t="33333" r="61932" b="46875"/>
          <a:stretch>
            <a:fillRect/>
          </a:stretch>
        </p:blipFill>
        <p:spPr bwMode="auto">
          <a:xfrm>
            <a:off x="1752600" y="3124200"/>
            <a:ext cx="5410200" cy="3426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Table Headers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&lt;</a:t>
            </a:r>
            <a:r>
              <a:rPr lang="en-US" err="1" smtClean="0"/>
              <a:t>th</a:t>
            </a:r>
            <a:r>
              <a:rPr lang="en-US" smtClean="0"/>
              <a:t>&gt; Tag</a:t>
            </a:r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 l="20498" t="46875" r="66032" b="41667"/>
          <a:stretch>
            <a:fillRect/>
          </a:stretch>
        </p:blipFill>
        <p:spPr bwMode="auto">
          <a:xfrm>
            <a:off x="1371600" y="1905000"/>
            <a:ext cx="6096000" cy="2915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 Table Tags</a:t>
            </a:r>
            <a:endParaRPr lang="en-US" b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98486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3050"/>
                <a:gridCol w="6686550"/>
              </a:tblGrid>
              <a:tr h="359528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Tag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395235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&lt;table&gt;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table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95235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th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header cell in a table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95235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tr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row in a table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95235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&lt;td&gt;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cell in a table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95235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&lt;caption&gt;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table caption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661187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&lt;colgroup&gt;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Specifies a group of one or more columns in a table for formatting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661187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&lt;col&gt;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Specifies column properties for each column within a &lt;colgroup&gt; element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95235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thead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Groups the header content in a table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250072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&lt;tbody&gt;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Groups the body content in a table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95235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tfoot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Groups the footer content in a table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TRÌNH DUYỆT WEB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Khái niệm</a:t>
            </a:r>
          </a:p>
          <a:p>
            <a:pPr lvl="1"/>
            <a:r>
              <a:rPr lang="en-US" smtClean="0"/>
              <a:t>L</a:t>
            </a:r>
            <a:r>
              <a:rPr lang="vi-VN" smtClean="0"/>
              <a:t>à một phần mềm ứng dụng cho phép người sử dụng </a:t>
            </a:r>
            <a:r>
              <a:rPr lang="en-US" smtClean="0"/>
              <a:t>xem và tương tác với nội dung</a:t>
            </a:r>
            <a:r>
              <a:rPr lang="vi-VN" smtClean="0"/>
              <a:t> trang web</a:t>
            </a:r>
            <a:r>
              <a:rPr lang="en-US" smtClean="0"/>
              <a:t>.</a:t>
            </a:r>
          </a:p>
          <a:p>
            <a:pPr lvl="1"/>
            <a:r>
              <a:rPr lang="vi-VN" smtClean="0"/>
              <a:t>Trình duyệt web đọc định dạng HTML để hiển thị</a:t>
            </a:r>
            <a:r>
              <a:rPr lang="en-US" smtClean="0"/>
              <a:t> nội dung của trang web.</a:t>
            </a:r>
          </a:p>
          <a:p>
            <a:pPr lvl="1"/>
            <a:r>
              <a:rPr lang="en-US" smtClean="0"/>
              <a:t>M</a:t>
            </a:r>
            <a:r>
              <a:rPr lang="vi-VN" smtClean="0"/>
              <a:t>ột trang web có thể hiển thị khác nhau trên các trình duyệt khác nhau.</a:t>
            </a:r>
            <a:endParaRPr lang="en-US" smtClean="0"/>
          </a:p>
          <a:p>
            <a:r>
              <a:rPr lang="en-US" b="1" smtClean="0"/>
              <a:t>Các trình duyệt web phổ biến</a:t>
            </a:r>
          </a:p>
          <a:p>
            <a:pPr lvl="1"/>
            <a:r>
              <a:rPr lang="vi-VN" smtClean="0"/>
              <a:t>Internet Explorer</a:t>
            </a:r>
          </a:p>
          <a:p>
            <a:pPr lvl="1"/>
            <a:r>
              <a:rPr lang="vi-VN" smtClean="0"/>
              <a:t>Mozilla Firefox</a:t>
            </a:r>
          </a:p>
          <a:p>
            <a:pPr lvl="1"/>
            <a:r>
              <a:rPr lang="vi-VN" smtClean="0"/>
              <a:t>Google Chrome</a:t>
            </a:r>
          </a:p>
          <a:p>
            <a:pPr lvl="1"/>
            <a:r>
              <a:rPr lang="vi-VN" smtClean="0"/>
              <a:t>Netscape</a:t>
            </a:r>
          </a:p>
          <a:p>
            <a:pPr lvl="1"/>
            <a:r>
              <a:rPr lang="vi-VN" smtClean="0"/>
              <a:t>Opera </a:t>
            </a:r>
          </a:p>
          <a:p>
            <a:pPr lvl="1"/>
            <a:r>
              <a:rPr lang="vi-VN" smtClean="0"/>
              <a:t>Safari 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990600"/>
          </a:xfrm>
        </p:spPr>
        <p:txBody>
          <a:bodyPr/>
          <a:lstStyle/>
          <a:p>
            <a:r>
              <a:rPr lang="en-US" smtClean="0"/>
              <a:t>Tables without borders</a:t>
            </a:r>
          </a:p>
          <a:p>
            <a:pPr lvl="1"/>
            <a:r>
              <a:rPr lang="en-US" smtClean="0"/>
              <a:t>How to create tables without borders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49780" t="34375" r="22694" b="33333"/>
          <a:stretch>
            <a:fillRect/>
          </a:stretch>
        </p:blipFill>
        <p:spPr bwMode="auto">
          <a:xfrm>
            <a:off x="1676400" y="2286000"/>
            <a:ext cx="6553200" cy="4322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990600"/>
          </a:xfrm>
        </p:spPr>
        <p:txBody>
          <a:bodyPr/>
          <a:lstStyle/>
          <a:p>
            <a:r>
              <a:rPr lang="en-US" smtClean="0"/>
              <a:t>Table headers </a:t>
            </a:r>
          </a:p>
          <a:p>
            <a:pPr lvl="1"/>
            <a:r>
              <a:rPr lang="en-US" smtClean="0"/>
              <a:t>How to create table headers.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49780" t="34375" r="25622" b="30208"/>
          <a:stretch>
            <a:fillRect/>
          </a:stretch>
        </p:blipFill>
        <p:spPr bwMode="auto">
          <a:xfrm>
            <a:off x="2057400" y="2133600"/>
            <a:ext cx="5181600" cy="4194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990600"/>
          </a:xfrm>
        </p:spPr>
        <p:txBody>
          <a:bodyPr/>
          <a:lstStyle/>
          <a:p>
            <a:r>
              <a:rPr lang="en-US" smtClean="0"/>
              <a:t>Table with a caption </a:t>
            </a:r>
          </a:p>
          <a:p>
            <a:pPr lvl="1"/>
            <a:r>
              <a:rPr lang="en-US" smtClean="0"/>
              <a:t>How to add a caption to a table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49780" t="33333" r="37336" b="51042"/>
          <a:stretch>
            <a:fillRect/>
          </a:stretch>
        </p:blipFill>
        <p:spPr bwMode="auto">
          <a:xfrm>
            <a:off x="2438400" y="2286000"/>
            <a:ext cx="4572000" cy="311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609600"/>
          </a:xfrm>
        </p:spPr>
        <p:txBody>
          <a:bodyPr/>
          <a:lstStyle/>
          <a:p>
            <a:r>
              <a:rPr lang="en-US" smtClean="0"/>
              <a:t>Table cells that span more than one row/column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9780" t="34375" r="29722" b="30208"/>
          <a:stretch>
            <a:fillRect/>
          </a:stretch>
        </p:blipFill>
        <p:spPr bwMode="auto">
          <a:xfrm>
            <a:off x="2362200" y="1828800"/>
            <a:ext cx="4267200" cy="4145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609600"/>
          </a:xfrm>
        </p:spPr>
        <p:txBody>
          <a:bodyPr/>
          <a:lstStyle/>
          <a:p>
            <a:r>
              <a:rPr lang="en-US" smtClean="0"/>
              <a:t>Tags inside a table</a:t>
            </a:r>
          </a:p>
          <a:p>
            <a:pPr lvl="1"/>
            <a:r>
              <a:rPr lang="en-US" smtClean="0"/>
              <a:t>How to display elements inside other elements.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49780" t="32292" r="20352" b="34375"/>
          <a:stretch>
            <a:fillRect/>
          </a:stretch>
        </p:blipFill>
        <p:spPr bwMode="auto">
          <a:xfrm>
            <a:off x="1143000" y="2057400"/>
            <a:ext cx="7239000" cy="4542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1219200"/>
          </a:xfrm>
        </p:spPr>
        <p:txBody>
          <a:bodyPr/>
          <a:lstStyle/>
          <a:p>
            <a:r>
              <a:rPr lang="en-US" smtClean="0"/>
              <a:t>Cell padding</a:t>
            </a:r>
          </a:p>
          <a:p>
            <a:pPr lvl="1"/>
            <a:r>
              <a:rPr lang="en-US" smtClean="0"/>
              <a:t>How to use </a:t>
            </a:r>
            <a:r>
              <a:rPr lang="en-US" err="1" smtClean="0"/>
              <a:t>cellpadding</a:t>
            </a:r>
            <a:r>
              <a:rPr lang="en-US" smtClean="0"/>
              <a:t> to create more white space between the cell content and its borders.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0366" t="29167" r="30893" b="54537"/>
          <a:stretch>
            <a:fillRect/>
          </a:stretch>
        </p:blipFill>
        <p:spPr bwMode="auto">
          <a:xfrm>
            <a:off x="838200" y="3124200"/>
            <a:ext cx="342900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50366" t="46204" r="30893" b="33333"/>
          <a:stretch>
            <a:fillRect/>
          </a:stretch>
        </p:blipFill>
        <p:spPr bwMode="auto">
          <a:xfrm>
            <a:off x="4876800" y="2819400"/>
            <a:ext cx="3429000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1219200"/>
          </a:xfrm>
        </p:spPr>
        <p:txBody>
          <a:bodyPr/>
          <a:lstStyle/>
          <a:p>
            <a:r>
              <a:rPr lang="en-US" smtClean="0"/>
              <a:t>Cell padding</a:t>
            </a:r>
          </a:p>
          <a:p>
            <a:pPr lvl="1"/>
            <a:r>
              <a:rPr lang="en-US" smtClean="0"/>
              <a:t>How to use </a:t>
            </a:r>
            <a:r>
              <a:rPr lang="en-US" err="1" smtClean="0"/>
              <a:t>cellpadding</a:t>
            </a:r>
            <a:r>
              <a:rPr lang="en-US" smtClean="0"/>
              <a:t> to create more white space between the cell content and its borders.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9780" t="34375" r="32650" b="34375"/>
          <a:stretch>
            <a:fillRect/>
          </a:stretch>
        </p:blipFill>
        <p:spPr bwMode="auto">
          <a:xfrm>
            <a:off x="914400" y="2590800"/>
            <a:ext cx="33528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49780" t="65625" r="32650" b="14583"/>
          <a:stretch>
            <a:fillRect/>
          </a:stretch>
        </p:blipFill>
        <p:spPr bwMode="auto">
          <a:xfrm>
            <a:off x="4724400" y="3657600"/>
            <a:ext cx="3810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HTML Lists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most common HTML lists are ordered and unordered lists: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1083" t="40625" r="64275" b="45833"/>
          <a:stretch>
            <a:fillRect/>
          </a:stretch>
        </p:blipFill>
        <p:spPr bwMode="auto">
          <a:xfrm>
            <a:off x="838200" y="2971800"/>
            <a:ext cx="381000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48609" t="40625" r="37335" b="45833"/>
          <a:stretch>
            <a:fillRect/>
          </a:stretch>
        </p:blipFill>
        <p:spPr bwMode="auto">
          <a:xfrm>
            <a:off x="5105400" y="2971800"/>
            <a:ext cx="3657601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List Tags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600200"/>
          <a:ext cx="8534400" cy="240919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"/>
                <a:gridCol w="7620000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Tag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ol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an ordered list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ul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an unordered list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li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list item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&lt;dl&gt;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definition list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dt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an item in a definition list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</a:t>
            </a: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49780" t="34375" r="38202" b="27083"/>
          <a:stretch>
            <a:fillRect/>
          </a:stretch>
        </p:blipFill>
        <p:spPr bwMode="auto">
          <a:xfrm>
            <a:off x="1143000" y="1828800"/>
            <a:ext cx="2057400" cy="3709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 l="50000" t="32292" r="30673" b="10417"/>
          <a:stretch>
            <a:fillRect/>
          </a:stretch>
        </p:blipFill>
        <p:spPr bwMode="auto">
          <a:xfrm>
            <a:off x="4876800" y="1143000"/>
            <a:ext cx="3276600" cy="546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CÁCH HOẠT ĐỘNG CỦA TRANG WEB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b="83287"/>
          <a:stretch>
            <a:fillRect/>
          </a:stretch>
        </p:blipFill>
        <p:spPr bwMode="auto">
          <a:xfrm>
            <a:off x="6324600" y="1066800"/>
            <a:ext cx="281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Documents and Settings\Admin\Local Settings\Temporary Internet Files\Content.IE5\L4EUJ6UY\MC900434845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447800"/>
            <a:ext cx="2057400" cy="3067050"/>
          </a:xfrm>
          <a:prstGeom prst="rect">
            <a:avLst/>
          </a:prstGeom>
          <a:noFill/>
        </p:spPr>
      </p:pic>
      <p:pic>
        <p:nvPicPr>
          <p:cNvPr id="1029" name="Picture 5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2286000"/>
            <a:ext cx="1198748" cy="122377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14600" y="12192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Web browser connects to a server and requests a page</a:t>
            </a:r>
            <a:endParaRPr 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4343400" y="3352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The server sends back the requested page</a:t>
            </a:r>
            <a:endParaRPr lang="en-US" b="1"/>
          </a:p>
        </p:txBody>
      </p:sp>
      <p:sp>
        <p:nvSpPr>
          <p:cNvPr id="11" name="TextBox 10"/>
          <p:cNvSpPr txBox="1"/>
          <p:nvPr/>
        </p:nvSpPr>
        <p:spPr>
          <a:xfrm>
            <a:off x="0" y="48006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Server machine running a Web server</a:t>
            </a:r>
            <a:endParaRPr lang="en-US" b="1"/>
          </a:p>
        </p:txBody>
      </p:sp>
      <p:cxnSp>
        <p:nvCxnSpPr>
          <p:cNvPr id="13" name="Straight Arrow Connector 12"/>
          <p:cNvCxnSpPr>
            <a:stCxn id="1027" idx="1"/>
            <a:endCxn id="1028" idx="3"/>
          </p:cNvCxnSpPr>
          <p:nvPr/>
        </p:nvCxnSpPr>
        <p:spPr>
          <a:xfrm rot="10800000" flipV="1">
            <a:off x="2438400" y="1562099"/>
            <a:ext cx="3886200" cy="1419225"/>
          </a:xfrm>
          <a:prstGeom prst="straightConnector1">
            <a:avLst/>
          </a:prstGeom>
          <a:ln w="38100">
            <a:solidFill>
              <a:srgbClr val="1890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27" idx="2"/>
          </p:cNvCxnSpPr>
          <p:nvPr/>
        </p:nvCxnSpPr>
        <p:spPr>
          <a:xfrm flipV="1">
            <a:off x="2514600" y="2057400"/>
            <a:ext cx="5219700" cy="1524000"/>
          </a:xfrm>
          <a:prstGeom prst="straightConnector1">
            <a:avLst/>
          </a:prstGeom>
          <a:ln w="38100">
            <a:solidFill>
              <a:srgbClr val="1890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</a:t>
            </a: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49780" t="32292" r="37921" b="50000"/>
          <a:stretch>
            <a:fillRect/>
          </a:stretch>
        </p:blipFill>
        <p:spPr bwMode="auto">
          <a:xfrm>
            <a:off x="685800" y="1447800"/>
            <a:ext cx="2541494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49780" t="51042" r="37921" b="30208"/>
          <a:stretch>
            <a:fillRect/>
          </a:stretch>
        </p:blipFill>
        <p:spPr bwMode="auto">
          <a:xfrm>
            <a:off x="3276600" y="3886200"/>
            <a:ext cx="2743200" cy="2351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49780" t="70833" r="37921" b="10417"/>
          <a:stretch>
            <a:fillRect/>
          </a:stretch>
        </p:blipFill>
        <p:spPr bwMode="auto">
          <a:xfrm>
            <a:off x="6096000" y="1447800"/>
            <a:ext cx="24892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Examples</a:t>
            </a:r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49780" t="34375" r="36750" b="43750"/>
          <a:stretch>
            <a:fillRect/>
          </a:stretch>
        </p:blipFill>
        <p:spPr bwMode="auto">
          <a:xfrm>
            <a:off x="990600" y="1524000"/>
            <a:ext cx="2590800" cy="2365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 l="50000" t="34375" r="35359" b="37500"/>
          <a:stretch>
            <a:fillRect/>
          </a:stretch>
        </p:blipFill>
        <p:spPr bwMode="auto">
          <a:xfrm>
            <a:off x="5181600" y="2057400"/>
            <a:ext cx="3316111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 l="50000" t="34375" r="35944" b="45833"/>
          <a:stretch>
            <a:fillRect/>
          </a:stretch>
        </p:blipFill>
        <p:spPr bwMode="auto">
          <a:xfrm>
            <a:off x="990600" y="4267200"/>
            <a:ext cx="2598821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&lt;div&gt; and &lt;span&gt;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elements can be grouped together with &lt;div&gt; and &lt;span&gt;</a:t>
            </a:r>
          </a:p>
          <a:p>
            <a:r>
              <a:rPr lang="en-US" smtClean="0"/>
              <a:t>HTML Block Elements</a:t>
            </a:r>
          </a:p>
          <a:p>
            <a:pPr lvl="1"/>
            <a:r>
              <a:rPr lang="en-US" smtClean="0"/>
              <a:t>Most HTML elements are defined as </a:t>
            </a:r>
            <a:r>
              <a:rPr lang="en-US" b="1" smtClean="0"/>
              <a:t>block level</a:t>
            </a:r>
            <a:r>
              <a:rPr lang="en-US" smtClean="0"/>
              <a:t> elements or as </a:t>
            </a:r>
            <a:r>
              <a:rPr lang="en-US" b="1" smtClean="0"/>
              <a:t>inline</a:t>
            </a:r>
            <a:r>
              <a:rPr lang="en-US" smtClean="0"/>
              <a:t> elements.</a:t>
            </a:r>
          </a:p>
          <a:p>
            <a:pPr lvl="1"/>
            <a:r>
              <a:rPr lang="en-US" smtClean="0"/>
              <a:t>Block level elements normally start (and end) with a new line when displayed in a browser.</a:t>
            </a:r>
          </a:p>
          <a:p>
            <a:pPr lvl="1"/>
            <a:r>
              <a:rPr lang="en-US" smtClean="0"/>
              <a:t>Examples: &lt;h1&gt;, &lt;p&gt;, &lt;</a:t>
            </a:r>
            <a:r>
              <a:rPr lang="en-US" err="1" smtClean="0"/>
              <a:t>ul</a:t>
            </a:r>
            <a:r>
              <a:rPr lang="en-US" smtClean="0"/>
              <a:t>&gt;, &lt;table&gt;</a:t>
            </a:r>
          </a:p>
          <a:p>
            <a:r>
              <a:rPr lang="en-US" smtClean="0"/>
              <a:t>HTML Inline Elements</a:t>
            </a:r>
          </a:p>
          <a:p>
            <a:pPr lvl="1"/>
            <a:r>
              <a:rPr lang="en-US" smtClean="0"/>
              <a:t>Inline elements are normally displayed without starting a new line.</a:t>
            </a:r>
          </a:p>
          <a:p>
            <a:pPr lvl="1"/>
            <a:r>
              <a:rPr lang="en-US" smtClean="0"/>
              <a:t>Examples: &lt;b&gt;, &lt;td&gt;, &lt;a&gt;, &lt;</a:t>
            </a:r>
            <a:r>
              <a:rPr lang="en-US" err="1" smtClean="0"/>
              <a:t>img</a:t>
            </a:r>
            <a:r>
              <a:rPr lang="en-US" smtClean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HTML &lt;div&gt; Element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8925" lvl="1" indent="-288925">
              <a:buClr>
                <a:schemeClr val="accent2"/>
              </a:buClr>
              <a:buSzPct val="75000"/>
              <a:buFont typeface="Wingdings" pitchFamily="2" charset="2"/>
              <a:buChar char="q"/>
            </a:pPr>
            <a:r>
              <a:rPr lang="en-US" sz="2400" smtClean="0">
                <a:solidFill>
                  <a:schemeClr val="tx1"/>
                </a:solidFill>
                <a:ea typeface="+mn-ea"/>
                <a:cs typeface="+mn-cs"/>
              </a:rPr>
              <a:t>The HTML &lt;div&gt; element is a block level element that can be used as a container for grouping other HTML elements.</a:t>
            </a:r>
          </a:p>
          <a:p>
            <a:r>
              <a:rPr lang="en-US" smtClean="0"/>
              <a:t>The &lt;div&gt; element has no special meaning. Except that, because it is a block level element, the browser will display a line break before and after it.</a:t>
            </a:r>
          </a:p>
          <a:p>
            <a:r>
              <a:rPr lang="en-US" smtClean="0"/>
              <a:t>When used together with CSS, the &lt;div&gt; element can be used to set style attributes to large blocks of content.</a:t>
            </a:r>
          </a:p>
          <a:p>
            <a:r>
              <a:rPr lang="en-US" smtClean="0"/>
              <a:t>Another common use of the &lt;div&gt; element, is for document layout. It replaces the "old way" of defining layout using tables. Using tables is not the correct use of the &lt;table&gt; element. The purpose of the &lt;table&gt; element is to display tabular data.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HTML &lt;span&gt; Element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HTML &lt;span&gt; element is an inline element that can be used as a container for text.</a:t>
            </a:r>
          </a:p>
          <a:p>
            <a:r>
              <a:rPr lang="en-US" smtClean="0"/>
              <a:t>The &lt;span&gt; element has no special meaning.</a:t>
            </a:r>
          </a:p>
          <a:p>
            <a:r>
              <a:rPr lang="en-US" smtClean="0"/>
              <a:t>When used together with CSS, the &lt;span&gt; element can be used to set style attributes to parts of the text.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Layouts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Web page layout is very important to make your website look good.</a:t>
            </a:r>
          </a:p>
          <a:p>
            <a:r>
              <a:rPr lang="en-US" smtClean="0"/>
              <a:t>Design your webpage layout very carefully.</a:t>
            </a:r>
          </a:p>
          <a:p>
            <a:pPr lvl="1"/>
            <a:r>
              <a:rPr lang="en-US" smtClean="0">
                <a:hlinkClick r:id="rId2"/>
              </a:rPr>
              <a:t>Web page layout using &lt;div&gt; elements</a:t>
            </a:r>
            <a:endParaRPr lang="en-US" smtClean="0"/>
          </a:p>
          <a:p>
            <a:pPr lvl="1"/>
            <a:r>
              <a:rPr lang="en-US" smtClean="0">
                <a:hlinkClick r:id="rId3"/>
              </a:rPr>
              <a:t>Web page layout using &lt;table&gt; elements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 Forms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447800"/>
          <a:ext cx="8534400" cy="44475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00200"/>
                <a:gridCol w="6934200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Tag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Description</a:t>
                      </a:r>
                      <a:endParaRPr lang="en-US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28575" marR="28575" marT="28575" marB="285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&lt;form&gt;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an HTML form for user input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&lt;input&gt;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an input control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textarea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multiline input control (text area)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&lt;label&gt;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label for an &lt;input&gt; element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fieldset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Groups related elements in a form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&lt;legend&gt;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caption for a &lt;fieldset&gt; element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&lt;select&gt;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drop-down list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</a:t>
                      </a:r>
                      <a:r>
                        <a:rPr lang="en-US" err="1"/>
                        <a:t>optgroup</a:t>
                      </a:r>
                      <a:r>
                        <a:rPr lang="en-US"/>
                        <a:t>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group of related options in a drop-down list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&lt;option&gt;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an option in a drop-down list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&lt;button&gt;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/>
                        <a:t>Defines a clickable button</a:t>
                      </a:r>
                      <a:endParaRPr lang="en-US">
                        <a:latin typeface="verdana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Forms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forms are used to pass data to a server.</a:t>
            </a:r>
          </a:p>
          <a:p>
            <a:r>
              <a:rPr lang="en-US" smtClean="0"/>
              <a:t>An HTML form can contain input elements like text fields, checkboxes, radio-buttons, submit buttons and more. A form can also contain select lists, </a:t>
            </a:r>
            <a:r>
              <a:rPr lang="en-US" err="1" smtClean="0"/>
              <a:t>textarea</a:t>
            </a:r>
            <a:r>
              <a:rPr lang="en-US" smtClean="0"/>
              <a:t>, </a:t>
            </a:r>
            <a:r>
              <a:rPr lang="en-US" err="1" smtClean="0"/>
              <a:t>fieldset</a:t>
            </a:r>
            <a:r>
              <a:rPr lang="en-US" smtClean="0"/>
              <a:t>, legend, and label elements.</a:t>
            </a:r>
          </a:p>
          <a:p>
            <a:r>
              <a:rPr lang="en-US" smtClean="0"/>
              <a:t>The &lt;form&gt; tag is used to create an HTML form:</a:t>
            </a:r>
          </a:p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33600" y="4038600"/>
            <a:ext cx="45720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mtClean="0"/>
              <a:t>&lt;form&gt;</a:t>
            </a:r>
            <a:br>
              <a:rPr lang="en-US" smtClean="0"/>
            </a:br>
            <a:r>
              <a:rPr lang="en-US" smtClean="0"/>
              <a:t>…</a:t>
            </a:r>
            <a:br>
              <a:rPr lang="en-US" smtClean="0"/>
            </a:br>
            <a:r>
              <a:rPr lang="en-US" i="1" smtClean="0"/>
              <a:t>input elements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…</a:t>
            </a:r>
            <a:br>
              <a:rPr lang="en-US" smtClean="0"/>
            </a:br>
            <a:r>
              <a:rPr lang="en-US" smtClean="0"/>
              <a:t>&lt;/form&gt;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 Forms - The Input Element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most important form element is the &lt;input&gt; element.</a:t>
            </a:r>
          </a:p>
          <a:p>
            <a:r>
              <a:rPr lang="en-US" smtClean="0"/>
              <a:t>The &lt;input&gt; element is used to select user information.</a:t>
            </a:r>
          </a:p>
          <a:p>
            <a:r>
              <a:rPr lang="en-US" smtClean="0"/>
              <a:t>An &lt;input&gt; element can vary in many ways, depending on the </a:t>
            </a:r>
            <a:r>
              <a:rPr lang="en-US" smtClean="0">
                <a:solidFill>
                  <a:srgbClr val="FF0000"/>
                </a:solidFill>
              </a:rPr>
              <a:t>type</a:t>
            </a:r>
            <a:r>
              <a:rPr lang="en-US" smtClean="0"/>
              <a:t> attribute. </a:t>
            </a:r>
          </a:p>
          <a:p>
            <a:r>
              <a:rPr lang="en-US" smtClean="0"/>
              <a:t>An &lt;input&gt; element can be of type:</a:t>
            </a:r>
          </a:p>
          <a:p>
            <a:pPr lvl="1"/>
            <a:r>
              <a:rPr lang="en-US" smtClean="0"/>
              <a:t>text field,</a:t>
            </a:r>
          </a:p>
          <a:p>
            <a:pPr lvl="1"/>
            <a:r>
              <a:rPr lang="en-US" smtClean="0"/>
              <a:t>checkbox, </a:t>
            </a:r>
          </a:p>
          <a:p>
            <a:pPr lvl="1"/>
            <a:r>
              <a:rPr lang="en-US" smtClean="0"/>
              <a:t>password, </a:t>
            </a:r>
          </a:p>
          <a:p>
            <a:pPr lvl="1"/>
            <a:r>
              <a:rPr lang="en-US" smtClean="0"/>
              <a:t>radio button, </a:t>
            </a:r>
          </a:p>
          <a:p>
            <a:pPr lvl="1"/>
            <a:r>
              <a:rPr lang="en-US" smtClean="0"/>
              <a:t>submit button,</a:t>
            </a:r>
          </a:p>
          <a:p>
            <a:pPr lvl="1"/>
            <a:r>
              <a:rPr lang="en-US" smtClean="0"/>
              <a:t>…</a:t>
            </a:r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 Fields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&lt;input type="text"&gt; defines a one-line input field that a user can enter text into</a:t>
            </a:r>
          </a:p>
          <a:p>
            <a:r>
              <a:rPr lang="en-US" smtClean="0"/>
              <a:t>&lt;form&gt;</a:t>
            </a:r>
            <a:br>
              <a:rPr lang="en-US" smtClean="0"/>
            </a:br>
            <a:r>
              <a:rPr lang="en-US" smtClean="0"/>
              <a:t>First name: &lt;input type="text" name="</a:t>
            </a:r>
            <a:r>
              <a:rPr lang="en-US" err="1" smtClean="0"/>
              <a:t>firstname</a:t>
            </a:r>
            <a:r>
              <a:rPr lang="en-US" smtClean="0"/>
              <a:t>"&gt;&lt;</a:t>
            </a:r>
            <a:r>
              <a:rPr lang="en-US" err="1" smtClean="0"/>
              <a:t>br</a:t>
            </a:r>
            <a:r>
              <a:rPr lang="en-US" smtClean="0"/>
              <a:t>&gt;</a:t>
            </a:r>
            <a:br>
              <a:rPr lang="en-US" smtClean="0"/>
            </a:br>
            <a:r>
              <a:rPr lang="en-US" smtClean="0"/>
              <a:t>Last name: &lt;input type="text" name="</a:t>
            </a:r>
            <a:r>
              <a:rPr lang="en-US" err="1" smtClean="0"/>
              <a:t>lastname</a:t>
            </a:r>
            <a:r>
              <a:rPr lang="en-US" smtClean="0"/>
              <a:t>"&gt;</a:t>
            </a:r>
            <a:br>
              <a:rPr lang="en-US" smtClean="0"/>
            </a:br>
            <a:r>
              <a:rPr lang="en-US" smtClean="0"/>
              <a:t>&lt;/form&gt;</a:t>
            </a:r>
          </a:p>
          <a:p>
            <a:pPr lvl="1"/>
            <a:r>
              <a:rPr lang="en-US" smtClean="0"/>
              <a:t>How the HTML code above looks in a browser: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b="1" smtClean="0"/>
              <a:t>Note:</a:t>
            </a:r>
            <a:r>
              <a:rPr lang="en-US" smtClean="0"/>
              <a:t> The form itself is not visible. Also note that the default width of a text field is 20 characters. </a:t>
            </a:r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 l="20717" t="44791" r="52929" b="43750"/>
          <a:stretch>
            <a:fillRect/>
          </a:stretch>
        </p:blipFill>
        <p:spPr bwMode="auto">
          <a:xfrm>
            <a:off x="2133600" y="4191000"/>
            <a:ext cx="5029200" cy="1229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DE318-07E0-4046-AA23-F573E49F7960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2632</TotalTime>
  <Words>10876</Words>
  <Application>Microsoft Office PowerPoint</Application>
  <PresentationFormat>On-screen Show (4:3)</PresentationFormat>
  <Paragraphs>2623</Paragraphs>
  <Slides>273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273</vt:i4>
      </vt:variant>
    </vt:vector>
  </HeadingPairs>
  <TitlesOfParts>
    <vt:vector size="274" baseType="lpstr">
      <vt:lpstr>Theme1</vt:lpstr>
      <vt:lpstr>THIẾT KẾ &amp; LẬP TRÌNH WEB</vt:lpstr>
      <vt:lpstr>NỘI DUNG MÔN HỌC</vt:lpstr>
      <vt:lpstr>NỘI DUNG (tt)</vt:lpstr>
      <vt:lpstr>Tài liệu môn học</vt:lpstr>
      <vt:lpstr>TỔNG QUAN VỀ INTERNET VÀ WEB</vt:lpstr>
      <vt:lpstr>CÁC KHÁI NIỆM</vt:lpstr>
      <vt:lpstr>ĐỊA CHỈ TRANG WEB - URL</vt:lpstr>
      <vt:lpstr>TRÌNH DUYỆT WEB</vt:lpstr>
      <vt:lpstr>CÁCH HOẠT ĐỘNG CỦA TRANG WEB</vt:lpstr>
      <vt:lpstr>CÁC THÀNH PHẦN CỦA 1 ỨNG DỤNG WEB</vt:lpstr>
      <vt:lpstr>PHÂN LOẠI</vt:lpstr>
      <vt:lpstr>TRÌNH SOẠN THẢO</vt:lpstr>
      <vt:lpstr>CÁC BƯỚC THIẾT KẾ 1 TRANG WEB</vt:lpstr>
      <vt:lpstr>CÁC BƯỚC THIẾT KẾ 1 TRANG WEB (tt)</vt:lpstr>
      <vt:lpstr>Các bước xây dựng 1 website</vt:lpstr>
      <vt:lpstr>HTML – HyperText Markup Language</vt:lpstr>
      <vt:lpstr>HTML – HyperText Markup Language</vt:lpstr>
      <vt:lpstr>HTML – HyperText Markup Language</vt:lpstr>
      <vt:lpstr>HTML Headings</vt:lpstr>
      <vt:lpstr>HTML Paragraphs</vt:lpstr>
      <vt:lpstr>HTML Links</vt:lpstr>
      <vt:lpstr>HTML Images</vt:lpstr>
      <vt:lpstr>HTML Elements</vt:lpstr>
      <vt:lpstr>HTML Elements</vt:lpstr>
      <vt:lpstr>Nested HTML Elements</vt:lpstr>
      <vt:lpstr>Don't Forget the End Tag</vt:lpstr>
      <vt:lpstr>Empty HTML Elements</vt:lpstr>
      <vt:lpstr>HTML Tip: Use Lowercase Tags</vt:lpstr>
      <vt:lpstr>HTML Attributes</vt:lpstr>
      <vt:lpstr>HTML Attributes Reference</vt:lpstr>
      <vt:lpstr>HTML Headings</vt:lpstr>
      <vt:lpstr>HTML Lines</vt:lpstr>
      <vt:lpstr>HTML Comments </vt:lpstr>
      <vt:lpstr>HTML Paragraphs</vt:lpstr>
      <vt:lpstr>HTML Line Breaks</vt:lpstr>
      <vt:lpstr>HTML Output - Useful Tips</vt:lpstr>
      <vt:lpstr>HTML Output - Useful Tips</vt:lpstr>
      <vt:lpstr>HTML Output - Useful Tips</vt:lpstr>
      <vt:lpstr>HTML Text Formatting</vt:lpstr>
      <vt:lpstr>HTML Text Formatting</vt:lpstr>
      <vt:lpstr>HTML Text Formatting</vt:lpstr>
      <vt:lpstr>HTML "Computer Output" Tags</vt:lpstr>
      <vt:lpstr>HTML "Computer Output" Tags</vt:lpstr>
      <vt:lpstr>HTML "Computer Output" Tags</vt:lpstr>
      <vt:lpstr>HTML Citations, Quotations &amp; Definition Tags</vt:lpstr>
      <vt:lpstr>HTML &lt;abbr&gt; Tag</vt:lpstr>
      <vt:lpstr>HTML &lt;abbr&gt; Tag</vt:lpstr>
      <vt:lpstr>HTML &lt;abbr&gt; Tag</vt:lpstr>
      <vt:lpstr>HTML &lt;address&gt;Tag</vt:lpstr>
      <vt:lpstr>HTML &lt;address&gt;Tag</vt:lpstr>
      <vt:lpstr>HTML Links</vt:lpstr>
      <vt:lpstr>HTML Links</vt:lpstr>
      <vt:lpstr>HTML Links - The target Attribute</vt:lpstr>
      <vt:lpstr>HTML Links - The id Attribute</vt:lpstr>
      <vt:lpstr>More Examples - An image as a link</vt:lpstr>
      <vt:lpstr>More Examples - An image as a link</vt:lpstr>
      <vt:lpstr>More Examples -  link to a bookmark</vt:lpstr>
      <vt:lpstr>More Examples - link to a bookmark</vt:lpstr>
      <vt:lpstr>More Examples - link to a bookmark</vt:lpstr>
      <vt:lpstr>More Examples - link to a bookmark</vt:lpstr>
      <vt:lpstr>More Examples - link to a bookmark</vt:lpstr>
      <vt:lpstr>HTML &lt;head&gt;</vt:lpstr>
      <vt:lpstr>The HTML &lt;title&gt; Element</vt:lpstr>
      <vt:lpstr>The HTML &lt;base&gt; Element</vt:lpstr>
      <vt:lpstr>The HTML &lt;link&gt; Element</vt:lpstr>
      <vt:lpstr>The HTML &lt;style&gt; Element</vt:lpstr>
      <vt:lpstr>The HTML &lt;meta&gt; Element</vt:lpstr>
      <vt:lpstr>&lt;meta&gt; Tags - Examples of Use</vt:lpstr>
      <vt:lpstr>The HTML &lt;script&gt; Element</vt:lpstr>
      <vt:lpstr>HTML Styles - CSS</vt:lpstr>
      <vt:lpstr>HTML Styles - CSS</vt:lpstr>
      <vt:lpstr>More Example</vt:lpstr>
      <vt:lpstr>HTML Images</vt:lpstr>
      <vt:lpstr>HTML Image Tags</vt:lpstr>
      <vt:lpstr>HTML Image Tags</vt:lpstr>
      <vt:lpstr>HTML Image Tags</vt:lpstr>
      <vt:lpstr>HTML Tables</vt:lpstr>
      <vt:lpstr>HTML Table Headers</vt:lpstr>
      <vt:lpstr>HTML Table Tags</vt:lpstr>
      <vt:lpstr>More Examples</vt:lpstr>
      <vt:lpstr>More Examples</vt:lpstr>
      <vt:lpstr>More Examples</vt:lpstr>
      <vt:lpstr>More Examples</vt:lpstr>
      <vt:lpstr>More Examples</vt:lpstr>
      <vt:lpstr>More Examples</vt:lpstr>
      <vt:lpstr>More Examples</vt:lpstr>
      <vt:lpstr>HTML Lists</vt:lpstr>
      <vt:lpstr>HTML List Tags</vt:lpstr>
      <vt:lpstr>More Examples</vt:lpstr>
      <vt:lpstr>More Examples</vt:lpstr>
      <vt:lpstr>More Examples</vt:lpstr>
      <vt:lpstr>HTML &lt;div&gt; and &lt;span&gt;</vt:lpstr>
      <vt:lpstr>The HTML &lt;div&gt; Element</vt:lpstr>
      <vt:lpstr>The HTML &lt;span&gt; Element</vt:lpstr>
      <vt:lpstr>HTML Layouts</vt:lpstr>
      <vt:lpstr>HTML Forms</vt:lpstr>
      <vt:lpstr>HTML Forms</vt:lpstr>
      <vt:lpstr>HTML Forms - The Input Element</vt:lpstr>
      <vt:lpstr>Text Fields</vt:lpstr>
      <vt:lpstr>Password Field</vt:lpstr>
      <vt:lpstr>Radio Buttons</vt:lpstr>
      <vt:lpstr>Checkboxes</vt:lpstr>
      <vt:lpstr>Submit Button</vt:lpstr>
      <vt:lpstr>How to create a simple drop-down list.</vt:lpstr>
      <vt:lpstr>How to create a multi-line text input control</vt:lpstr>
      <vt:lpstr>Form Examples</vt:lpstr>
      <vt:lpstr>Form Examples</vt:lpstr>
      <vt:lpstr>HTML Iframes</vt:lpstr>
      <vt:lpstr>REVIEW HTML &amp; CSS</vt:lpstr>
      <vt:lpstr>CLIENT CRIPT: JAVASCRIPT</vt:lpstr>
      <vt:lpstr>What You Will Learn?</vt:lpstr>
      <vt:lpstr>Writing Into HTML Output</vt:lpstr>
      <vt:lpstr>Writing Into HTML Output</vt:lpstr>
      <vt:lpstr>Reacting to Events</vt:lpstr>
      <vt:lpstr>Reacting to Events</vt:lpstr>
      <vt:lpstr>Changing HTML Content</vt:lpstr>
      <vt:lpstr>Changing HTML Content</vt:lpstr>
      <vt:lpstr>Changing HTML Images</vt:lpstr>
      <vt:lpstr>Changing HTML Images</vt:lpstr>
      <vt:lpstr>Changing HTML Styles</vt:lpstr>
      <vt:lpstr>Changing HTML Styles</vt:lpstr>
      <vt:lpstr>Validate Input</vt:lpstr>
      <vt:lpstr>Validate Input</vt:lpstr>
      <vt:lpstr>JavaScript How To</vt:lpstr>
      <vt:lpstr>JavaScript Statements</vt:lpstr>
      <vt:lpstr>JavaScript Statements</vt:lpstr>
      <vt:lpstr>JavaScript Comments</vt:lpstr>
      <vt:lpstr>JavaScript Comments</vt:lpstr>
      <vt:lpstr>JavaScript Comments</vt:lpstr>
      <vt:lpstr>JavaScript Variables</vt:lpstr>
      <vt:lpstr>JavaScript Variables</vt:lpstr>
      <vt:lpstr>JavaScript Variables</vt:lpstr>
      <vt:lpstr>JavaScript Variables</vt:lpstr>
      <vt:lpstr>JavaScript Variables</vt:lpstr>
      <vt:lpstr>JavaScript Data Types</vt:lpstr>
      <vt:lpstr>JavaScript Data Types</vt:lpstr>
      <vt:lpstr>JavaScript Data Types</vt:lpstr>
      <vt:lpstr>JavaScript Data Types</vt:lpstr>
      <vt:lpstr>JavaScript Data Types</vt:lpstr>
      <vt:lpstr>JavaScript Data Types</vt:lpstr>
      <vt:lpstr>JavaScript Data Types</vt:lpstr>
      <vt:lpstr>JavaScript Objects</vt:lpstr>
      <vt:lpstr>JavaScript Objects</vt:lpstr>
      <vt:lpstr>JavaScript Objects</vt:lpstr>
      <vt:lpstr>JavaScript Objects</vt:lpstr>
      <vt:lpstr>Regular Expression (Regex)</vt:lpstr>
      <vt:lpstr>Regular Expression (Regex)</vt:lpstr>
      <vt:lpstr>Regular Expression (Regex)</vt:lpstr>
      <vt:lpstr>Regular Expression - Example</vt:lpstr>
      <vt:lpstr>Regular Expression -  test() method </vt:lpstr>
      <vt:lpstr>Regular Expression -  exec() method  </vt:lpstr>
      <vt:lpstr>JavaScript Functions</vt:lpstr>
      <vt:lpstr>JavaScript Functions</vt:lpstr>
      <vt:lpstr>JavaScript Functions</vt:lpstr>
      <vt:lpstr>JavaScript Functions</vt:lpstr>
      <vt:lpstr>JavaScript Functions</vt:lpstr>
      <vt:lpstr>JavaScript Functions</vt:lpstr>
      <vt:lpstr>JavaScript Functions</vt:lpstr>
      <vt:lpstr>JavaScript Operators</vt:lpstr>
      <vt:lpstr>JavaScript Operators</vt:lpstr>
      <vt:lpstr>The + Operator Used on Strings</vt:lpstr>
      <vt:lpstr>Adding Strings and Numbers</vt:lpstr>
      <vt:lpstr>Comparison Operators</vt:lpstr>
      <vt:lpstr>Logical Operators</vt:lpstr>
      <vt:lpstr>Conditional Operator</vt:lpstr>
      <vt:lpstr>Conditional Statements</vt:lpstr>
      <vt:lpstr>If Statement</vt:lpstr>
      <vt:lpstr>If...else Statement</vt:lpstr>
      <vt:lpstr>If...else if...else Statement</vt:lpstr>
      <vt:lpstr>The JavaScript Switch Statement</vt:lpstr>
      <vt:lpstr>The JavaScript Switch Statement</vt:lpstr>
      <vt:lpstr>JavaScript Loops</vt:lpstr>
      <vt:lpstr>JavaScript Loops</vt:lpstr>
      <vt:lpstr>The For Loop</vt:lpstr>
      <vt:lpstr>More Example - The For Loop</vt:lpstr>
      <vt:lpstr>The For/In Loop</vt:lpstr>
      <vt:lpstr>JavaScript While Loop</vt:lpstr>
      <vt:lpstr>The Do/While Loop</vt:lpstr>
      <vt:lpstr>JavaScript Break and Continue</vt:lpstr>
      <vt:lpstr>The Break Statement</vt:lpstr>
      <vt:lpstr>The Continue Statement</vt:lpstr>
      <vt:lpstr>JavaScript Errors</vt:lpstr>
      <vt:lpstr>Errors Will Happen!</vt:lpstr>
      <vt:lpstr>JavaScript Throws Errors</vt:lpstr>
      <vt:lpstr>JavaScript try and catch</vt:lpstr>
      <vt:lpstr>Examples</vt:lpstr>
      <vt:lpstr>Examples</vt:lpstr>
      <vt:lpstr>The Throw Statement</vt:lpstr>
      <vt:lpstr>Example</vt:lpstr>
      <vt:lpstr>Example</vt:lpstr>
      <vt:lpstr>JavaScript Form Validation</vt:lpstr>
      <vt:lpstr>Required Fields</vt:lpstr>
      <vt:lpstr>Required Fields</vt:lpstr>
      <vt:lpstr>Required Fields</vt:lpstr>
      <vt:lpstr>Required Fields</vt:lpstr>
      <vt:lpstr>Required Fields</vt:lpstr>
      <vt:lpstr>Required Fields</vt:lpstr>
      <vt:lpstr>Required Fields</vt:lpstr>
      <vt:lpstr>Required Fields</vt:lpstr>
      <vt:lpstr>Required Fields</vt:lpstr>
      <vt:lpstr>Required Fields</vt:lpstr>
      <vt:lpstr>E-mail Validation</vt:lpstr>
      <vt:lpstr>E-mail Validation</vt:lpstr>
      <vt:lpstr>PHP &amp; MYSQL - INTRODUCTION</vt:lpstr>
      <vt:lpstr>PHP &amp; MYSQL - INTRODUCTION</vt:lpstr>
      <vt:lpstr>PHP &amp; MYSQL - INTRODUCTION</vt:lpstr>
      <vt:lpstr>PHP &amp; MYSQL - INTRODUCTION</vt:lpstr>
      <vt:lpstr>Install a web server</vt:lpstr>
      <vt:lpstr>PHP Syntax</vt:lpstr>
      <vt:lpstr>PHP Syntax</vt:lpstr>
      <vt:lpstr>PHP Variables</vt:lpstr>
      <vt:lpstr>PHP Variable Scopes</vt:lpstr>
      <vt:lpstr>PHP Variable Scopes</vt:lpstr>
      <vt:lpstr>PHP Variable Scopes</vt:lpstr>
      <vt:lpstr>PHP Variable Scopes</vt:lpstr>
      <vt:lpstr>PHP Variable Scopes</vt:lpstr>
      <vt:lpstr>PHP Variable Scopes</vt:lpstr>
      <vt:lpstr>PHP String Variables</vt:lpstr>
      <vt:lpstr>PHP String Variables</vt:lpstr>
      <vt:lpstr>PHP String Variables</vt:lpstr>
      <vt:lpstr>PHP String Variables</vt:lpstr>
      <vt:lpstr>PHP Operators</vt:lpstr>
      <vt:lpstr>PHP Operators</vt:lpstr>
      <vt:lpstr>PHP Operators</vt:lpstr>
      <vt:lpstr>PHP Operators</vt:lpstr>
      <vt:lpstr>PHP Operators</vt:lpstr>
      <vt:lpstr>PHP Array Operators</vt:lpstr>
      <vt:lpstr>PHP Conditional Statements</vt:lpstr>
      <vt:lpstr>PHP Conditional Statements</vt:lpstr>
      <vt:lpstr>PHP Conditional Statements</vt:lpstr>
      <vt:lpstr>PHP Conditional Statements</vt:lpstr>
      <vt:lpstr>PHP Conditional Statements</vt:lpstr>
      <vt:lpstr>PHP Arrays</vt:lpstr>
      <vt:lpstr>PHP Arrays</vt:lpstr>
      <vt:lpstr>PHP Arrays</vt:lpstr>
      <vt:lpstr>PHP Arrays</vt:lpstr>
      <vt:lpstr>PHP Arrays</vt:lpstr>
      <vt:lpstr>PHP Sorting Arrays</vt:lpstr>
      <vt:lpstr>PHP Loops</vt:lpstr>
      <vt:lpstr>PHP Loops</vt:lpstr>
      <vt:lpstr>PHP Loops</vt:lpstr>
      <vt:lpstr>PHP Loops</vt:lpstr>
      <vt:lpstr>PHP Loops - Examples</vt:lpstr>
      <vt:lpstr>PHP Loops - Examples</vt:lpstr>
      <vt:lpstr>PHP Functions</vt:lpstr>
      <vt:lpstr>PHP Functions</vt:lpstr>
      <vt:lpstr>PHP Functions</vt:lpstr>
      <vt:lpstr>PHP Functions</vt:lpstr>
      <vt:lpstr>PHP Forms and User Input</vt:lpstr>
      <vt:lpstr>PHP Forms and User Input</vt:lpstr>
      <vt:lpstr>PHP $_GET Variable</vt:lpstr>
      <vt:lpstr>PHP $_GET Variable</vt:lpstr>
      <vt:lpstr>The $_POST Variable</vt:lpstr>
      <vt:lpstr>The PHP $_REQUEST Variable</vt:lpstr>
      <vt:lpstr>PHP File Upload</vt:lpstr>
      <vt:lpstr>PHP File Upload</vt:lpstr>
      <vt:lpstr>PHP File Upload</vt:lpstr>
      <vt:lpstr>Restrictions on Upload</vt:lpstr>
      <vt:lpstr>Restrictions on Upload</vt:lpstr>
      <vt:lpstr>Saving the Uploaded File</vt:lpstr>
      <vt:lpstr>PHP Database</vt:lpstr>
      <vt:lpstr>PHP Database</vt:lpstr>
      <vt:lpstr>PHP Database</vt:lpstr>
      <vt:lpstr>Building SQL</vt:lpstr>
      <vt:lpstr>Building SQL-Example</vt:lpstr>
      <vt:lpstr>Excute SQL - mysqli_query()</vt:lpstr>
      <vt:lpstr>Excute SQL - mysqli_query()</vt:lpstr>
      <vt:lpstr>SELECT - Display the Result</vt:lpstr>
      <vt:lpstr>SELECT - Display the Result</vt:lpstr>
      <vt:lpstr>SELECT - Display the Result</vt:lpstr>
      <vt:lpstr>Display the Result in an HTML Table</vt:lpstr>
      <vt:lpstr>PHP 5 MySQLi Functions</vt:lpstr>
      <vt:lpstr>More problem if time left</vt:lpstr>
    </vt:vector>
  </TitlesOfParts>
  <Company>XP SP3 All Main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Thanh An</dc:creator>
  <cp:lastModifiedBy>Phuc</cp:lastModifiedBy>
  <cp:revision>443</cp:revision>
  <dcterms:created xsi:type="dcterms:W3CDTF">2013-03-25T01:42:22Z</dcterms:created>
  <dcterms:modified xsi:type="dcterms:W3CDTF">2013-05-06T08:52:25Z</dcterms:modified>
</cp:coreProperties>
</file>